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35" r:id="rId2"/>
    <p:sldId id="336" r:id="rId3"/>
    <p:sldId id="353" r:id="rId4"/>
    <p:sldId id="356" r:id="rId5"/>
    <p:sldId id="487" r:id="rId6"/>
    <p:sldId id="488" r:id="rId7"/>
    <p:sldId id="489" r:id="rId8"/>
    <p:sldId id="490" r:id="rId9"/>
    <p:sldId id="433" r:id="rId10"/>
    <p:sldId id="491" r:id="rId11"/>
    <p:sldId id="357" r:id="rId12"/>
    <p:sldId id="517" r:id="rId13"/>
    <p:sldId id="471" r:id="rId14"/>
    <p:sldId id="534" r:id="rId15"/>
    <p:sldId id="535" r:id="rId16"/>
    <p:sldId id="533" r:id="rId17"/>
    <p:sldId id="494" r:id="rId18"/>
    <p:sldId id="539" r:id="rId19"/>
    <p:sldId id="536" r:id="rId20"/>
    <p:sldId id="537" r:id="rId21"/>
    <p:sldId id="538" r:id="rId22"/>
    <p:sldId id="522" r:id="rId23"/>
    <p:sldId id="365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y" initials="CJE" lastIdx="1" clrIdx="0"/>
  <p:cmAuthor id="1" name="Mac Hunter" initials="MH" lastIdx="22" clrIdx="1"/>
  <p:cmAuthor id="2" name="Eakin" initials="CJ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4" autoAdjust="0"/>
    <p:restoredTop sz="86957" autoAdjust="0"/>
  </p:normalViewPr>
  <p:slideViewPr>
    <p:cSldViewPr>
      <p:cViewPr>
        <p:scale>
          <a:sx n="80" d="100"/>
          <a:sy n="80" d="100"/>
        </p:scale>
        <p:origin x="-1878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31ECB0F-E830-40CA-8BF0-44B03F845E4A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40CFF82-69C5-4E43-9690-E5016B4E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3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baseline="0" dirty="0" smtClean="0"/>
              <a:t>Focus of PhD is on pool breeding </a:t>
            </a:r>
            <a:r>
              <a:rPr lang="en-US" baseline="0" dirty="0" err="1" smtClean="0"/>
              <a:t>amph</a:t>
            </a:r>
            <a:r>
              <a:rPr lang="en-US" baseline="0" dirty="0" smtClean="0"/>
              <a:t> response to urbanization </a:t>
            </a:r>
          </a:p>
          <a:p>
            <a:pPr defTabSz="966612">
              <a:defRPr/>
            </a:pPr>
            <a:r>
              <a:rPr lang="en-US" baseline="0" dirty="0" smtClean="0"/>
              <a:t>At </a:t>
            </a:r>
            <a:r>
              <a:rPr lang="en-US" baseline="0" dirty="0" err="1" smtClean="0"/>
              <a:t>UMaine</a:t>
            </a:r>
            <a:r>
              <a:rPr lang="en-US" baseline="0" dirty="0" smtClean="0"/>
              <a:t> under the direction of Aram and Mac at </a:t>
            </a:r>
            <a:r>
              <a:rPr lang="en-US" baseline="0" dirty="0" err="1" smtClean="0"/>
              <a:t>UMaine</a:t>
            </a:r>
            <a:r>
              <a:rPr lang="en-US" baseline="0" dirty="0" smtClean="0"/>
              <a:t>. </a:t>
            </a:r>
          </a:p>
          <a:p>
            <a:pPr defTabSz="966612">
              <a:defRPr/>
            </a:pPr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, Acknowledge and thank …not least of which …MAWS 2015 Research Stipend </a:t>
            </a:r>
          </a:p>
          <a:p>
            <a:pPr defTabSz="966612">
              <a:defRPr/>
            </a:pPr>
            <a:r>
              <a:rPr lang="en-US" baseline="0" dirty="0" smtClean="0"/>
              <a:t>“WF tadpole health and survival along an urbanization gradient”</a:t>
            </a:r>
            <a:r>
              <a:rPr lang="en-US" dirty="0"/>
              <a:t> </a:t>
            </a:r>
          </a:p>
          <a:p>
            <a:pPr defTabSz="966612">
              <a:defRPr/>
            </a:pPr>
            <a:r>
              <a:rPr lang="en-US" dirty="0"/>
              <a:t>Present some of the preliminary results to come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0945D-8985-4972-B9C4-E4E557853A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68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6">
              <a:defRPr/>
            </a:pPr>
            <a:r>
              <a:rPr lang="en-US" dirty="0" smtClean="0"/>
              <a:t>Assumed that tadpoles about to complete</a:t>
            </a:r>
            <a:r>
              <a:rPr lang="en-US" baseline="0" dirty="0" smtClean="0"/>
              <a:t> metamorphosis would likely emerge as froglets</a:t>
            </a:r>
          </a:p>
          <a:p>
            <a:pPr defTabSz="966526">
              <a:defRPr/>
            </a:pPr>
            <a:r>
              <a:rPr lang="en-US" baseline="0" dirty="0" smtClean="0"/>
              <a:t>Kept an eye on pools (stage 40-41)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0945D-8985-4972-B9C4-E4E557853A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7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6">
              <a:defRPr/>
            </a:pPr>
            <a:r>
              <a:rPr lang="en-US" sz="1300" dirty="0"/>
              <a:t>Weekly</a:t>
            </a:r>
          </a:p>
          <a:p>
            <a:pPr defTabSz="966526">
              <a:defRPr/>
            </a:pPr>
            <a:r>
              <a:rPr lang="en-US" sz="1300" dirty="0"/>
              <a:t>5,000+ tadpoles</a:t>
            </a:r>
          </a:p>
          <a:p>
            <a:pPr defTabSz="966526">
              <a:defRPr/>
            </a:pPr>
            <a:r>
              <a:rPr lang="en-US" sz="1300" dirty="0"/>
              <a:t>But there is no single “condition” variable (ideal for modeling): </a:t>
            </a:r>
            <a:endParaRPr lang="en-US" sz="1300" dirty="0" smtClean="0"/>
          </a:p>
          <a:p>
            <a:pPr defTabSz="966526">
              <a:defRPr/>
            </a:pPr>
            <a:r>
              <a:rPr lang="en-US" sz="1300" dirty="0" smtClean="0"/>
              <a:t>multivariate </a:t>
            </a:r>
            <a:r>
              <a:rPr lang="en-US" sz="1300" dirty="0"/>
              <a:t>PCA to reduce variables; ask me later to explain in detail</a:t>
            </a:r>
          </a:p>
          <a:p>
            <a:pPr defTabSz="966526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0945D-8985-4972-B9C4-E4E557853A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7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6">
              <a:defRPr/>
            </a:pPr>
            <a:r>
              <a:rPr lang="en-US" sz="1300" dirty="0"/>
              <a:t>As I mentioned, we wanted to predict condition and survival based on site chars</a:t>
            </a:r>
          </a:p>
          <a:p>
            <a:pPr defTabSz="966526">
              <a:defRPr/>
            </a:pPr>
            <a:r>
              <a:rPr lang="en-US" sz="1300" dirty="0"/>
              <a:t>Reduced number of site conditions </a:t>
            </a:r>
            <a:r>
              <a:rPr lang="en-US" sz="1300" dirty="0" err="1"/>
              <a:t>vars</a:t>
            </a:r>
            <a:r>
              <a:rPr lang="en-US" sz="1300" dirty="0"/>
              <a:t> (highly correlated)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0945D-8985-4972-B9C4-E4E557853A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7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No best model </a:t>
            </a:r>
            <a:r>
              <a:rPr lang="en-US" b="0" baseline="0" dirty="0" smtClean="0">
                <a:sym typeface="Wingdings" panose="05000000000000000000" pitchFamily="2" charset="2"/>
              </a:rPr>
              <a:t> skip to broad pattern examination</a:t>
            </a:r>
          </a:p>
          <a:p>
            <a:r>
              <a:rPr lang="en-US" b="0" baseline="0" dirty="0" smtClean="0"/>
              <a:t>Coefficient values of model averaged </a:t>
            </a:r>
            <a:r>
              <a:rPr lang="en-US" b="0" baseline="0" dirty="0" smtClean="0"/>
              <a:t>parameters – indicate response, year, and +/- are influence on response variable</a:t>
            </a:r>
            <a:endParaRPr lang="en-US" b="0" baseline="0" dirty="0" smtClean="0"/>
          </a:p>
          <a:p>
            <a:r>
              <a:rPr lang="en-US" b="0" baseline="0" dirty="0" smtClean="0"/>
              <a:t>Shows influence of variables on response</a:t>
            </a:r>
          </a:p>
          <a:p>
            <a:r>
              <a:rPr lang="en-US" b="0" baseline="0" dirty="0" smtClean="0"/>
              <a:t>Check consistency between years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FF82-69C5-4E43-9690-E5016B4EE5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26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Examples of expected patterns: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FF82-69C5-4E43-9690-E5016B4EE5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26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Examples of </a:t>
            </a:r>
            <a:r>
              <a:rPr lang="en-US" b="0" baseline="0" smtClean="0"/>
              <a:t>expected patterns:</a:t>
            </a:r>
            <a:endParaRPr lang="en-US" b="0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FF82-69C5-4E43-9690-E5016B4EE5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26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Salt influences tadpoles indirectly via predators</a:t>
            </a:r>
          </a:p>
          <a:p>
            <a:r>
              <a:rPr lang="en-US" b="0" baseline="0" dirty="0" smtClean="0"/>
              <a:t>Suggested positive influence by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FF82-69C5-4E43-9690-E5016B4EE5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26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parameter influences with lab manipulations in 2016  </a:t>
            </a:r>
            <a:r>
              <a:rPr lang="en-US" dirty="0" smtClean="0">
                <a:sym typeface="Wingdings" panose="05000000000000000000" pitchFamily="2" charset="2"/>
              </a:rPr>
              <a:t> understand mechanisms driving field observed patterns</a:t>
            </a:r>
            <a:endParaRPr lang="en-US" dirty="0" smtClean="0"/>
          </a:p>
          <a:p>
            <a:endParaRPr lang="en-US" sz="1300" dirty="0"/>
          </a:p>
          <a:p>
            <a:r>
              <a:rPr lang="en-US" sz="1300" dirty="0"/>
              <a:t/>
            </a:r>
            <a:br>
              <a:rPr lang="en-US" sz="130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FF82-69C5-4E43-9690-E5016B4EE5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26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6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0945D-8985-4972-B9C4-E4E557853A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7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6">
              <a:defRPr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0945D-8985-4972-B9C4-E4E557853A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7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6">
              <a:defRPr/>
            </a:pPr>
            <a:r>
              <a:rPr lang="en-US" sz="1300" dirty="0"/>
              <a:t>Provide context for my work</a:t>
            </a:r>
          </a:p>
          <a:p>
            <a:pPr defTabSz="966526">
              <a:defRPr/>
            </a:pPr>
            <a:r>
              <a:rPr lang="en-US" sz="1300" dirty="0"/>
              <a:t>Land use decisions (urbanization)</a:t>
            </a:r>
            <a:r>
              <a:rPr lang="en-US" sz="1300" dirty="0">
                <a:sym typeface="Wingdings" panose="05000000000000000000" pitchFamily="2" charset="2"/>
              </a:rPr>
              <a:t></a:t>
            </a:r>
            <a:r>
              <a:rPr lang="en-US" sz="1300" dirty="0"/>
              <a:t> habitat </a:t>
            </a:r>
            <a:r>
              <a:rPr lang="en-US" sz="1300" dirty="0">
                <a:sym typeface="Wingdings" panose="05000000000000000000" pitchFamily="2" charset="2"/>
              </a:rPr>
              <a:t> </a:t>
            </a:r>
            <a:r>
              <a:rPr lang="en-US" sz="1300" dirty="0"/>
              <a:t>individual health and short term processes </a:t>
            </a:r>
            <a:r>
              <a:rPr lang="en-US" sz="1300" dirty="0">
                <a:sym typeface="Wingdings" panose="05000000000000000000" pitchFamily="2" charset="2"/>
              </a:rPr>
              <a:t> indicate and predict pop response</a:t>
            </a:r>
          </a:p>
          <a:p>
            <a:pPr defTabSz="966526">
              <a:defRPr/>
            </a:pPr>
            <a:r>
              <a:rPr lang="en-US" sz="1300" dirty="0"/>
              <a:t>B/c this is linked to pop persistence, can be used to refine land use strategies aligned with ensuring pop persistence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0945D-8985-4972-B9C4-E4E557853A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7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6">
              <a:defRPr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0945D-8985-4972-B9C4-E4E557853A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7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6">
              <a:defRPr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0945D-8985-4972-B9C4-E4E557853A8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7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FF82-69C5-4E43-9690-E5016B4EE5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19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this part of my</a:t>
            </a:r>
            <a:r>
              <a:rPr lang="en-US" baseline="0" dirty="0" smtClean="0"/>
              <a:t> study, I’m interested in 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0945D-8985-4972-B9C4-E4E557853A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67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6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0945D-8985-4972-B9C4-E4E557853A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7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6">
              <a:defRPr/>
            </a:pPr>
            <a:r>
              <a:rPr lang="en-US" dirty="0" smtClean="0"/>
              <a:t>Hydroperiod</a:t>
            </a:r>
          </a:p>
          <a:p>
            <a:pPr defTabSz="966526">
              <a:defRPr/>
            </a:pPr>
            <a:r>
              <a:rPr lang="en-US" dirty="0" smtClean="0"/>
              <a:t>Temp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0945D-8985-4972-B9C4-E4E557853A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6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0945D-8985-4972-B9C4-E4E557853A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6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0945D-8985-4972-B9C4-E4E557853A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7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6">
              <a:defRPr/>
            </a:pPr>
            <a:r>
              <a:rPr lang="en-US" dirty="0" smtClean="0"/>
              <a:t>2015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0945D-8985-4972-B9C4-E4E557853A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7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6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0945D-8985-4972-B9C4-E4E557853A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1379-9ED0-4085-B1DA-270B44934CE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2DAB-6031-4B7A-8C8D-2CD9C3790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1379-9ED0-4085-B1DA-270B44934CE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2DAB-6031-4B7A-8C8D-2CD9C3790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1379-9ED0-4085-B1DA-270B44934CE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2DAB-6031-4B7A-8C8D-2CD9C3790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1379-9ED0-4085-B1DA-270B44934CE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2DAB-6031-4B7A-8C8D-2CD9C3790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1379-9ED0-4085-B1DA-270B44934CE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2DAB-6031-4B7A-8C8D-2CD9C3790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1379-9ED0-4085-B1DA-270B44934CE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2DAB-6031-4B7A-8C8D-2CD9C3790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1379-9ED0-4085-B1DA-270B44934CE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2DAB-6031-4B7A-8C8D-2CD9C3790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1379-9ED0-4085-B1DA-270B44934CE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2DAB-6031-4B7A-8C8D-2CD9C3790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1379-9ED0-4085-B1DA-270B44934CE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2DAB-6031-4B7A-8C8D-2CD9C3790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1379-9ED0-4085-B1DA-270B44934CE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2DAB-6031-4B7A-8C8D-2CD9C37906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1379-9ED0-4085-B1DA-270B44934CE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062DAB-6031-4B7A-8C8D-2CD9C37906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A062DAB-6031-4B7A-8C8D-2CD9C379067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6B01379-9ED0-4085-B1DA-270B44934CE6}" type="datetimeFigureOut">
              <a:rPr lang="en-US" smtClean="0"/>
              <a:t>3/30/2016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microsoft.com/office/2007/relationships/hdphoto" Target="../media/hdphoto1.wdp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7.png"/><Relationship Id="rId5" Type="http://schemas.openxmlformats.org/officeDocument/2006/relationships/image" Target="../media/image39.jpeg"/><Relationship Id="rId15" Type="http://schemas.openxmlformats.org/officeDocument/2006/relationships/image" Target="../media/image11.jpeg"/><Relationship Id="rId10" Type="http://schemas.openxmlformats.org/officeDocument/2006/relationships/image" Target="../media/image5.png"/><Relationship Id="rId4" Type="http://schemas.openxmlformats.org/officeDocument/2006/relationships/image" Target="../media/image38.jpeg"/><Relationship Id="rId9" Type="http://schemas.openxmlformats.org/officeDocument/2006/relationships/image" Target="../media/image12.png"/><Relationship Id="rId1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28700" y="3686503"/>
            <a:ext cx="2324100" cy="961697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90600" y="1524000"/>
            <a:ext cx="5334000" cy="1689069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3124200"/>
            <a:ext cx="4991100" cy="13716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Wood frog tadpole health and survival along an urbanization </a:t>
            </a:r>
            <a:r>
              <a:rPr lang="en-US" sz="3200" b="1" dirty="0" smtClean="0">
                <a:solidFill>
                  <a:schemeClr val="bg1"/>
                </a:solidFill>
              </a:rPr>
              <a:t>gradient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Carly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Eakin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31, 2016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 descr="http://infinitespider.com/wp-content/uploads/2013/12/flicker-dave-huth-wood-fro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15" b="94370" l="5600" r="97600">
                        <a14:backgroundMark x1="35000" y1="69973" x2="28200" y2="78820"/>
                        <a14:backgroundMark x1="39200" y1="75871" x2="42800" y2="73995"/>
                        <a14:backgroundMark x1="41000" y1="73727" x2="47600" y2="75335"/>
                        <a14:backgroundMark x1="50000" y1="74799" x2="47600" y2="76944"/>
                        <a14:backgroundMark x1="64600" y1="80161" x2="56400" y2="88204"/>
                        <a14:backgroundMark x1="61800" y1="81233" x2="67000" y2="77212"/>
                        <a14:backgroundMark x1="81600" y1="82038" x2="81600" y2="87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111234"/>
            <a:ext cx="1524000" cy="11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sweetclipart.com/multisite/sweetclipart/files/tadpole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037615"/>
            <a:ext cx="1219200" cy="4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812979"/>
            <a:ext cx="9144000" cy="20450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ttp://www.deepcwind.org/docs/press-images/UMaineCrest_color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933396"/>
            <a:ext cx="2878267" cy="90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.vimeocdn.com/video/506087843_1280x72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075" y="4923399"/>
            <a:ext cx="1620508" cy="91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upload.wikimedia.org/wikipedia/commons/3/37/USDA_logo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448" y="5885903"/>
            <a:ext cx="1301753" cy="89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usm.maine.edu/sites/default/files/cmhs/park-ssi_logo2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532" y="4977099"/>
            <a:ext cx="1231668" cy="80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www.wdin.org/documents/Images/nwhc_lo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075" y="6040450"/>
            <a:ext cx="218122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aine Association of Wetland Scientists (MAWS)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138880"/>
            <a:ext cx="1461967" cy="14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copublishers.live.cf.public.springer.com/121537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5879003"/>
            <a:ext cx="1147401" cy="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ccblog.org/wp-content/uploads/2013/10/nsf_logo_new_transparent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344446"/>
            <a:ext cx="1392007" cy="139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9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3999" cy="7120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610" y="582350"/>
            <a:ext cx="3362411" cy="14251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1071314" y="3008547"/>
            <a:ext cx="3119686" cy="14251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1"/>
          <p:cNvSpPr/>
          <p:nvPr/>
        </p:nvSpPr>
        <p:spPr>
          <a:xfrm>
            <a:off x="5913697" y="5169827"/>
            <a:ext cx="1021237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49937"/>
            <a:ext cx="8458200" cy="635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Measure tadpole survival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 flipV="1">
            <a:off x="5126888" y="3332903"/>
            <a:ext cx="2594855" cy="1946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 flipV="1">
            <a:off x="2975759" y="3322293"/>
            <a:ext cx="2594855" cy="1946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 flipV="1">
            <a:off x="850857" y="3322293"/>
            <a:ext cx="2594855" cy="194614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457200" y="1846554"/>
            <a:ext cx="4876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Dip netting for abundance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6513" y="1694154"/>
            <a:ext cx="1817802" cy="9686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10919" y="1066800"/>
            <a:ext cx="7149417" cy="933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 smtClean="0">
                <a:solidFill>
                  <a:schemeClr val="tx1"/>
                </a:solidFill>
              </a:rPr>
              <a:t>Metamorphs : Egg masses = </a:t>
            </a:r>
            <a:r>
              <a:rPr lang="en-US" sz="2600" dirty="0">
                <a:solidFill>
                  <a:schemeClr val="tx1"/>
                </a:solidFill>
              </a:rPr>
              <a:t>R</a:t>
            </a:r>
            <a:r>
              <a:rPr lang="en-US" sz="2600" dirty="0" smtClean="0">
                <a:solidFill>
                  <a:schemeClr val="tx1"/>
                </a:solidFill>
              </a:rPr>
              <a:t>elative larval survival</a:t>
            </a:r>
          </a:p>
        </p:txBody>
      </p:sp>
    </p:spTree>
    <p:extLst>
      <p:ext uri="{BB962C8B-B14F-4D97-AF65-F5344CB8AC3E}">
        <p14:creationId xmlns:p14="http://schemas.microsoft.com/office/powerpoint/2010/main" val="2687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3999" cy="7120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0964" y="6105984"/>
            <a:ext cx="149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Shulse</a:t>
            </a:r>
            <a:r>
              <a:rPr lang="en-US" sz="1400" dirty="0" smtClean="0"/>
              <a:t> 2011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491610" y="582350"/>
            <a:ext cx="3362411" cy="14251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5719513" y="1828517"/>
            <a:ext cx="3119686" cy="14251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7119" y="914400"/>
            <a:ext cx="8229600" cy="595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Weekly health surveys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889015" y="3200400"/>
            <a:ext cx="149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Shulse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49937"/>
            <a:ext cx="8458200" cy="635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Examine </a:t>
            </a:r>
            <a:r>
              <a:rPr lang="en-US" sz="2400" b="1" dirty="0" smtClean="0">
                <a:solidFill>
                  <a:schemeClr val="bg1"/>
                </a:solidFill>
              </a:rPr>
              <a:t>tadpole health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533400" y="1395570"/>
            <a:ext cx="5029200" cy="4666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Signs of Disease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Mass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SVL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Tail Length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Tail Fin Height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Tail Damage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Developmental </a:t>
            </a:r>
            <a:r>
              <a:rPr lang="en-US" sz="2400" dirty="0" smtClean="0">
                <a:solidFill>
                  <a:schemeClr val="tx1"/>
                </a:solidFill>
              </a:rPr>
              <a:t>Stage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922492" y="30512"/>
            <a:ext cx="2401826" cy="416960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469551" y="3583361"/>
            <a:ext cx="3226649" cy="2495243"/>
            <a:chOff x="5162608" y="1052718"/>
            <a:chExt cx="3226649" cy="2495243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62608" y="1052718"/>
              <a:ext cx="1846774" cy="248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433"/>
            <a:stretch/>
          </p:blipFill>
          <p:spPr bwMode="auto">
            <a:xfrm>
              <a:off x="6934200" y="1066450"/>
              <a:ext cx="1455057" cy="248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533400" y="4572000"/>
            <a:ext cx="449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/>
              <a:t>Pool-wide condition</a:t>
            </a:r>
          </a:p>
          <a:p>
            <a:r>
              <a:rPr lang="en-US" sz="2400" dirty="0" smtClean="0"/>
              <a:t>PC1: </a:t>
            </a:r>
            <a:r>
              <a:rPr lang="en-US" sz="2400" dirty="0"/>
              <a:t>Size</a:t>
            </a:r>
          </a:p>
          <a:p>
            <a:r>
              <a:rPr lang="en-US" sz="2400" dirty="0" smtClean="0"/>
              <a:t>PC2: </a:t>
            </a:r>
            <a:r>
              <a:rPr lang="en-US" sz="2400" dirty="0"/>
              <a:t>Development rate</a:t>
            </a:r>
          </a:p>
          <a:p>
            <a:r>
              <a:rPr lang="en-US" sz="2400" dirty="0" smtClean="0"/>
              <a:t>PC3: </a:t>
            </a:r>
            <a:r>
              <a:rPr lang="en-US" sz="2400" dirty="0"/>
              <a:t>Tail Damage</a:t>
            </a:r>
            <a:endParaRPr lang="en-US" sz="2400" b="1" dirty="0"/>
          </a:p>
        </p:txBody>
      </p:sp>
      <p:sp>
        <p:nvSpPr>
          <p:cNvPr id="17" name="Left Arrow 16"/>
          <p:cNvSpPr/>
          <p:nvPr/>
        </p:nvSpPr>
        <p:spPr>
          <a:xfrm rot="16200000" flipV="1">
            <a:off x="1003580" y="4177813"/>
            <a:ext cx="502860" cy="376420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457200" y="1828517"/>
            <a:ext cx="3034410" cy="22860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343401" y="4555610"/>
            <a:ext cx="2057399" cy="4572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143999" cy="7120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610" y="582350"/>
            <a:ext cx="3362411" cy="14251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7119" y="914400"/>
            <a:ext cx="8229600" cy="595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89015" y="3200400"/>
            <a:ext cx="149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Shulse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49937"/>
            <a:ext cx="8458200" cy="635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Predict body condition and survival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294410" y="685800"/>
            <a:ext cx="8389190" cy="1631216"/>
            <a:chOff x="294410" y="685800"/>
            <a:chExt cx="8389190" cy="1631216"/>
          </a:xfrm>
        </p:grpSpPr>
        <p:grpSp>
          <p:nvGrpSpPr>
            <p:cNvPr id="78" name="Group 77"/>
            <p:cNvGrpSpPr/>
            <p:nvPr/>
          </p:nvGrpSpPr>
          <p:grpSpPr>
            <a:xfrm>
              <a:off x="294410" y="685800"/>
              <a:ext cx="8389190" cy="1631216"/>
              <a:chOff x="595352" y="716380"/>
              <a:chExt cx="8389190" cy="1631216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3528061" y="1402180"/>
                <a:ext cx="545648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water chemistry + hydrology + land cover</a:t>
                </a:r>
              </a:p>
              <a:p>
                <a:r>
                  <a:rPr lang="en-US" sz="2000" b="1" dirty="0" smtClean="0"/>
                  <a:t>+ vegetation + predators + competitors</a:t>
                </a:r>
                <a:endParaRPr lang="en-US" sz="2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95352" y="716380"/>
                <a:ext cx="264496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/>
                  <a:t>Pool-wide responses</a:t>
                </a:r>
              </a:p>
              <a:p>
                <a:r>
                  <a:rPr lang="en-US" sz="2000" dirty="0" smtClean="0"/>
                  <a:t>Size</a:t>
                </a:r>
                <a:endParaRPr lang="en-US" sz="2000" dirty="0"/>
              </a:p>
              <a:p>
                <a:r>
                  <a:rPr lang="en-US" sz="2000" dirty="0" smtClean="0"/>
                  <a:t>Development </a:t>
                </a:r>
                <a:r>
                  <a:rPr lang="en-US" sz="2000" dirty="0"/>
                  <a:t>rate</a:t>
                </a:r>
              </a:p>
              <a:p>
                <a:r>
                  <a:rPr lang="en-US" sz="2000" dirty="0" smtClean="0"/>
                  <a:t>Tail </a:t>
                </a:r>
                <a:r>
                  <a:rPr lang="en-US" sz="2000" dirty="0" smtClean="0"/>
                  <a:t>Damage</a:t>
                </a:r>
                <a:endParaRPr lang="en-US" sz="2000" b="1" dirty="0" smtClean="0"/>
              </a:p>
              <a:p>
                <a:r>
                  <a:rPr lang="en-US" sz="2000" dirty="0" smtClean="0"/>
                  <a:t>Survival</a:t>
                </a:r>
                <a:endParaRPr lang="en-US" sz="2000" dirty="0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2819400" y="1465583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=</a:t>
              </a:r>
              <a:endParaRPr lang="en-US" sz="2000" b="1" dirty="0"/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294410" y="2438400"/>
            <a:ext cx="7554190" cy="2574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en-US" dirty="0" smtClean="0">
                <a:solidFill>
                  <a:schemeClr val="tx1"/>
                </a:solidFill>
              </a:rPr>
              <a:t>2014 Global Model</a:t>
            </a:r>
          </a:p>
          <a:p>
            <a:pPr marL="114300"/>
            <a:r>
              <a:rPr lang="en-US" dirty="0" smtClean="0">
                <a:solidFill>
                  <a:schemeClr val="tx1"/>
                </a:solidFill>
              </a:rPr>
              <a:t>Response = Salt </a:t>
            </a:r>
            <a:r>
              <a:rPr lang="en-US" dirty="0" smtClean="0">
                <a:solidFill>
                  <a:schemeClr val="tx1"/>
                </a:solidFill>
              </a:rPr>
              <a:t>+ Impervious 990 m + Hydroperiod + Water temp </a:t>
            </a:r>
            <a:r>
              <a:rPr lang="en-US" dirty="0" smtClean="0">
                <a:solidFill>
                  <a:schemeClr val="tx1"/>
                </a:solidFill>
              </a:rPr>
              <a:t>        + </a:t>
            </a:r>
            <a:r>
              <a:rPr lang="en-US" dirty="0" smtClean="0">
                <a:solidFill>
                  <a:schemeClr val="tx1"/>
                </a:solidFill>
              </a:rPr>
              <a:t>Canopy </a:t>
            </a:r>
            <a:r>
              <a:rPr lang="en-US" dirty="0" smtClean="0">
                <a:solidFill>
                  <a:schemeClr val="tx1"/>
                </a:solidFill>
              </a:rPr>
              <a:t>+ WF </a:t>
            </a:r>
            <a:r>
              <a:rPr lang="en-US" dirty="0" smtClean="0">
                <a:solidFill>
                  <a:schemeClr val="tx1"/>
                </a:solidFill>
              </a:rPr>
              <a:t>egg m</a:t>
            </a:r>
            <a:r>
              <a:rPr lang="en-US" baseline="30000" dirty="0" smtClean="0">
                <a:solidFill>
                  <a:schemeClr val="tx1"/>
                </a:solidFill>
              </a:rPr>
              <a:t>-2</a:t>
            </a:r>
            <a:r>
              <a:rPr lang="en-US" dirty="0" smtClean="0">
                <a:solidFill>
                  <a:schemeClr val="tx1"/>
                </a:solidFill>
              </a:rPr>
              <a:t>+ SS egg m</a:t>
            </a:r>
            <a:r>
              <a:rPr lang="en-US" baseline="30000" dirty="0" smtClean="0">
                <a:solidFill>
                  <a:schemeClr val="tx1"/>
                </a:solidFill>
              </a:rPr>
              <a:t>-2</a:t>
            </a:r>
            <a:endParaRPr lang="en-US" dirty="0" smtClean="0">
              <a:solidFill>
                <a:schemeClr val="tx1"/>
              </a:solidFill>
            </a:endParaRPr>
          </a:p>
          <a:p>
            <a:pPr marL="114300"/>
            <a:r>
              <a:rPr lang="en-US" dirty="0" smtClean="0">
                <a:solidFill>
                  <a:schemeClr val="tx1"/>
                </a:solidFill>
              </a:rPr>
              <a:t>		</a:t>
            </a:r>
          </a:p>
          <a:p>
            <a:pPr marL="114300"/>
            <a:r>
              <a:rPr lang="en-US" dirty="0" smtClean="0">
                <a:solidFill>
                  <a:schemeClr val="tx1"/>
                </a:solidFill>
              </a:rPr>
              <a:t>2015 Global Model</a:t>
            </a:r>
          </a:p>
          <a:p>
            <a:pPr marL="114300"/>
            <a:r>
              <a:rPr lang="en-US" dirty="0" smtClean="0">
                <a:solidFill>
                  <a:schemeClr val="tx1"/>
                </a:solidFill>
              </a:rPr>
              <a:t>Response = Salt </a:t>
            </a:r>
            <a:r>
              <a:rPr lang="en-US" dirty="0" smtClean="0">
                <a:solidFill>
                  <a:schemeClr val="tx1"/>
                </a:solidFill>
              </a:rPr>
              <a:t>+ Impervious 990 m + Hydroperiod + Water temp </a:t>
            </a:r>
            <a:r>
              <a:rPr lang="en-US" dirty="0" smtClean="0">
                <a:solidFill>
                  <a:schemeClr val="tx1"/>
                </a:solidFill>
              </a:rPr>
              <a:t>      + </a:t>
            </a:r>
            <a:r>
              <a:rPr lang="en-US" dirty="0" smtClean="0">
                <a:solidFill>
                  <a:schemeClr val="tx1"/>
                </a:solidFill>
              </a:rPr>
              <a:t>Canopy + WF egg m</a:t>
            </a:r>
            <a:r>
              <a:rPr lang="en-US" baseline="30000" dirty="0" smtClean="0">
                <a:solidFill>
                  <a:schemeClr val="tx1"/>
                </a:solidFill>
              </a:rPr>
              <a:t>-2</a:t>
            </a:r>
            <a:r>
              <a:rPr lang="en-US" dirty="0" smtClean="0">
                <a:solidFill>
                  <a:schemeClr val="tx1"/>
                </a:solidFill>
              </a:rPr>
              <a:t>+ SS egg m</a:t>
            </a:r>
            <a:r>
              <a:rPr lang="en-US" baseline="30000" dirty="0" smtClean="0">
                <a:solidFill>
                  <a:schemeClr val="tx1"/>
                </a:solidFill>
              </a:rPr>
              <a:t>-2</a:t>
            </a:r>
            <a:r>
              <a:rPr lang="en-US" dirty="0" smtClean="0">
                <a:solidFill>
                  <a:schemeClr val="tx1"/>
                </a:solidFill>
              </a:rPr>
              <a:t> + invert predator m</a:t>
            </a:r>
            <a:r>
              <a:rPr lang="en-US" baseline="30000" dirty="0" smtClean="0">
                <a:solidFill>
                  <a:schemeClr val="tx1"/>
                </a:solidFill>
              </a:rPr>
              <a:t>-2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 rot="5400000">
            <a:off x="3947076" y="1875205"/>
            <a:ext cx="342898" cy="6698143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0" y="5579300"/>
            <a:ext cx="373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AICc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: best model and variable reduction</a:t>
            </a:r>
            <a:endParaRPr lang="en-US" sz="2000" dirty="0"/>
          </a:p>
        </p:txBody>
      </p:sp>
      <p:sp>
        <p:nvSpPr>
          <p:cNvPr id="20" name="Right Brace 19"/>
          <p:cNvSpPr/>
          <p:nvPr/>
        </p:nvSpPr>
        <p:spPr>
          <a:xfrm>
            <a:off x="2469805" y="1212015"/>
            <a:ext cx="342898" cy="973228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4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uiExpand="1" build="p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3999" cy="7120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-76200"/>
            <a:ext cx="711612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Predict </a:t>
            </a:r>
            <a:r>
              <a:rPr lang="en-US" sz="2400" b="1" dirty="0">
                <a:solidFill>
                  <a:schemeClr val="bg1"/>
                </a:solidFill>
              </a:rPr>
              <a:t>body condition and </a:t>
            </a:r>
            <a:r>
              <a:rPr lang="en-US" sz="2400" b="1" dirty="0" smtClean="0">
                <a:solidFill>
                  <a:schemeClr val="bg1"/>
                </a:solidFill>
              </a:rPr>
              <a:t>survival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139075"/>
              </p:ext>
            </p:extLst>
          </p:nvPr>
        </p:nvGraphicFramePr>
        <p:xfrm>
          <a:off x="304801" y="990600"/>
          <a:ext cx="80010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845"/>
                <a:gridCol w="879231"/>
                <a:gridCol w="621323"/>
                <a:gridCol w="685800"/>
                <a:gridCol w="762000"/>
                <a:gridCol w="762000"/>
                <a:gridCol w="762000"/>
                <a:gridCol w="762000"/>
                <a:gridCol w="762000"/>
                <a:gridCol w="6858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Response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Dataset</a:t>
                      </a:r>
                      <a:endParaRPr lang="en-US" sz="14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  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990 m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Salt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WF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Density</a:t>
                      </a:r>
                      <a:endParaRPr lang="en-US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SS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Density</a:t>
                      </a:r>
                      <a:endParaRPr lang="en-US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Invert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Pred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Density</a:t>
                      </a:r>
                      <a:endParaRPr lang="en-US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Canopy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Water Temp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Hydro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Size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Development Rate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Tail Damage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Relative Larval Survival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1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144935"/>
              </p:ext>
            </p:extLst>
          </p:nvPr>
        </p:nvGraphicFramePr>
        <p:xfrm>
          <a:off x="304801" y="990600"/>
          <a:ext cx="80010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845"/>
                <a:gridCol w="879231"/>
                <a:gridCol w="621323"/>
                <a:gridCol w="685800"/>
                <a:gridCol w="762000"/>
                <a:gridCol w="762000"/>
                <a:gridCol w="762000"/>
                <a:gridCol w="762000"/>
                <a:gridCol w="762000"/>
                <a:gridCol w="6858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Response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Dataset</a:t>
                      </a:r>
                      <a:endParaRPr lang="en-US" sz="14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  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990 m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Salt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WF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Density</a:t>
                      </a:r>
                      <a:endParaRPr lang="en-US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SS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Density</a:t>
                      </a:r>
                      <a:endParaRPr lang="en-US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Invert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Pred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Density</a:t>
                      </a:r>
                      <a:endParaRPr lang="en-US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Canopy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Water Temp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Hydro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Size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Development Rate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Tail Damage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Relative Larval Survival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3999" cy="7120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-76200"/>
            <a:ext cx="711612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Predict </a:t>
            </a:r>
            <a:r>
              <a:rPr lang="en-US" sz="2400" b="1" dirty="0">
                <a:solidFill>
                  <a:schemeClr val="bg1"/>
                </a:solidFill>
              </a:rPr>
              <a:t>body condition and </a:t>
            </a:r>
            <a:r>
              <a:rPr lang="en-US" sz="2400" b="1" dirty="0" smtClean="0">
                <a:solidFill>
                  <a:schemeClr val="bg1"/>
                </a:solidFill>
              </a:rPr>
              <a:t>survival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4343400"/>
            <a:ext cx="844677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Size</a:t>
            </a:r>
          </a:p>
          <a:p>
            <a:pPr lvl="1"/>
            <a:r>
              <a:rPr lang="en-US" sz="1800" dirty="0" smtClean="0"/>
              <a:t>Long hydroperiod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long time for growth</a:t>
            </a:r>
          </a:p>
          <a:p>
            <a:pPr lvl="1"/>
            <a:r>
              <a:rPr lang="en-US" sz="1800" dirty="0" smtClean="0"/>
              <a:t>Predators and competitors reduce foraging/food available</a:t>
            </a:r>
          </a:p>
          <a:p>
            <a:r>
              <a:rPr lang="en-US" sz="2000" dirty="0" smtClean="0"/>
              <a:t>Development</a:t>
            </a:r>
          </a:p>
          <a:p>
            <a:pPr lvl="1"/>
            <a:r>
              <a:rPr lang="en-US" sz="1800" dirty="0" smtClean="0"/>
              <a:t>Salt creates harsh conditions </a:t>
            </a:r>
          </a:p>
        </p:txBody>
      </p:sp>
      <p:sp>
        <p:nvSpPr>
          <p:cNvPr id="2" name="Oval 1"/>
          <p:cNvSpPr/>
          <p:nvPr/>
        </p:nvSpPr>
        <p:spPr>
          <a:xfrm>
            <a:off x="7467600" y="16002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23854" y="1985158"/>
            <a:ext cx="2119746" cy="4532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95600" y="2340428"/>
            <a:ext cx="748146" cy="6313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11012"/>
              </p:ext>
            </p:extLst>
          </p:nvPr>
        </p:nvGraphicFramePr>
        <p:xfrm>
          <a:off x="304801" y="990600"/>
          <a:ext cx="80010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845"/>
                <a:gridCol w="879231"/>
                <a:gridCol w="621323"/>
                <a:gridCol w="685800"/>
                <a:gridCol w="762000"/>
                <a:gridCol w="762000"/>
                <a:gridCol w="762000"/>
                <a:gridCol w="762000"/>
                <a:gridCol w="762000"/>
                <a:gridCol w="6858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Response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Dataset</a:t>
                      </a:r>
                      <a:endParaRPr lang="en-US" sz="14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  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990 m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Salt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WF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Density</a:t>
                      </a:r>
                      <a:endParaRPr lang="en-US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SS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Density</a:t>
                      </a:r>
                      <a:endParaRPr lang="en-US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Invert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Pred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Density</a:t>
                      </a:r>
                      <a:endParaRPr lang="en-US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Canopy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Water Temp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Hydro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Size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Development Rate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Tail Damage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Relative Larval Survival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3999" cy="7120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-76200"/>
            <a:ext cx="711612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Predict </a:t>
            </a:r>
            <a:r>
              <a:rPr lang="en-US" sz="2400" b="1" dirty="0">
                <a:solidFill>
                  <a:schemeClr val="bg1"/>
                </a:solidFill>
              </a:rPr>
              <a:t>body condition and </a:t>
            </a:r>
            <a:r>
              <a:rPr lang="en-US" sz="2400" b="1" dirty="0" smtClean="0">
                <a:solidFill>
                  <a:schemeClr val="bg1"/>
                </a:solidFill>
              </a:rPr>
              <a:t>survival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4343400"/>
            <a:ext cx="844677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Tail Damage</a:t>
            </a:r>
          </a:p>
          <a:p>
            <a:pPr lvl="1"/>
            <a:r>
              <a:rPr lang="en-US" sz="1800" dirty="0" smtClean="0"/>
              <a:t>Predators increase damage</a:t>
            </a:r>
          </a:p>
          <a:p>
            <a:pPr lvl="1"/>
            <a:r>
              <a:rPr lang="en-US" sz="1800" dirty="0" smtClean="0"/>
              <a:t>Greater density of tadpoles reduce pressure</a:t>
            </a:r>
          </a:p>
          <a:p>
            <a:r>
              <a:rPr lang="en-US" sz="2000" dirty="0" smtClean="0"/>
              <a:t>Relative Survival</a:t>
            </a:r>
          </a:p>
          <a:p>
            <a:pPr lvl="1"/>
            <a:r>
              <a:rPr lang="en-US" sz="1800" dirty="0" smtClean="0"/>
              <a:t>Predator density reduces survival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78927" y="3204358"/>
            <a:ext cx="1059873" cy="4532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57601" y="2971800"/>
            <a:ext cx="609600" cy="6056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79441" y="3577442"/>
            <a:ext cx="1335559" cy="6897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9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21679"/>
              </p:ext>
            </p:extLst>
          </p:nvPr>
        </p:nvGraphicFramePr>
        <p:xfrm>
          <a:off x="304801" y="990600"/>
          <a:ext cx="80010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845"/>
                <a:gridCol w="879231"/>
                <a:gridCol w="621323"/>
                <a:gridCol w="685800"/>
                <a:gridCol w="762000"/>
                <a:gridCol w="762000"/>
                <a:gridCol w="762000"/>
                <a:gridCol w="762000"/>
                <a:gridCol w="762000"/>
                <a:gridCol w="6858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Response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Dataset</a:t>
                      </a:r>
                      <a:endParaRPr lang="en-US" sz="14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  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990 m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Salt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WF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Density</a:t>
                      </a:r>
                      <a:endParaRPr lang="en-US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SS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Density</a:t>
                      </a:r>
                      <a:endParaRPr lang="en-US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Invert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Pred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Density</a:t>
                      </a:r>
                      <a:endParaRPr lang="en-US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Canopy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Water Temp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Hydro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Size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Development Rate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Tail Damage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Relative Larval Survival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3999" cy="7120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-76200"/>
            <a:ext cx="711612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Predict </a:t>
            </a:r>
            <a:r>
              <a:rPr lang="en-US" sz="2400" b="1" dirty="0">
                <a:solidFill>
                  <a:schemeClr val="bg1"/>
                </a:solidFill>
              </a:rPr>
              <a:t>body condition and </a:t>
            </a:r>
            <a:r>
              <a:rPr lang="en-US" sz="2400" b="1" dirty="0" smtClean="0">
                <a:solidFill>
                  <a:schemeClr val="bg1"/>
                </a:solidFill>
              </a:rPr>
              <a:t>survival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343400"/>
            <a:ext cx="844677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Size</a:t>
            </a:r>
          </a:p>
          <a:p>
            <a:pPr lvl="1"/>
            <a:r>
              <a:rPr lang="en-US" sz="1800" dirty="0" smtClean="0"/>
              <a:t>Positively influenced by road salt</a:t>
            </a:r>
          </a:p>
          <a:p>
            <a:r>
              <a:rPr lang="en-US" sz="2000" dirty="0" smtClean="0"/>
              <a:t>Tail Damage</a:t>
            </a:r>
          </a:p>
          <a:p>
            <a:pPr lvl="1"/>
            <a:r>
              <a:rPr lang="en-US" sz="1800" dirty="0" smtClean="0"/>
              <a:t>Reduced by salt 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Salt  increased tadpole mortality  more food for survivors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Salt  predator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tadpoles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2971801" y="1752600"/>
            <a:ext cx="645641" cy="6056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71800" y="2971800"/>
            <a:ext cx="645641" cy="6056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3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015264" y="985027"/>
            <a:ext cx="4120514" cy="2113083"/>
            <a:chOff x="3829903" y="1621512"/>
            <a:chExt cx="1741520" cy="893087"/>
          </a:xfrm>
        </p:grpSpPr>
        <p:sp>
          <p:nvSpPr>
            <p:cNvPr id="16" name="Rectangle 15"/>
            <p:cNvSpPr/>
            <p:nvPr/>
          </p:nvSpPr>
          <p:spPr>
            <a:xfrm>
              <a:off x="3829903" y="1621512"/>
              <a:ext cx="1741520" cy="893087"/>
            </a:xfrm>
            <a:prstGeom prst="rect">
              <a:avLst/>
            </a:prstGeom>
            <a:solidFill>
              <a:srgbClr val="B9ED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ardrop 16"/>
            <p:cNvSpPr/>
            <p:nvPr/>
          </p:nvSpPr>
          <p:spPr>
            <a:xfrm rot="2024014">
              <a:off x="5076021" y="1835227"/>
              <a:ext cx="143752" cy="115629"/>
            </a:xfrm>
            <a:prstGeom prst="teardrop">
              <a:avLst>
                <a:gd name="adj" fmla="val 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ardrop 17"/>
            <p:cNvSpPr/>
            <p:nvPr/>
          </p:nvSpPr>
          <p:spPr>
            <a:xfrm rot="2024014">
              <a:off x="5228421" y="1987627"/>
              <a:ext cx="143752" cy="115629"/>
            </a:xfrm>
            <a:prstGeom prst="teardrop">
              <a:avLst>
                <a:gd name="adj" fmla="val 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ardrop 18"/>
            <p:cNvSpPr/>
            <p:nvPr/>
          </p:nvSpPr>
          <p:spPr>
            <a:xfrm rot="2024014">
              <a:off x="5246443" y="2163781"/>
              <a:ext cx="143752" cy="115629"/>
            </a:xfrm>
            <a:prstGeom prst="teardrop">
              <a:avLst>
                <a:gd name="adj" fmla="val 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ardrop 19"/>
            <p:cNvSpPr/>
            <p:nvPr/>
          </p:nvSpPr>
          <p:spPr>
            <a:xfrm rot="2024014">
              <a:off x="4996309" y="2097282"/>
              <a:ext cx="143752" cy="115629"/>
            </a:xfrm>
            <a:prstGeom prst="teardrop">
              <a:avLst>
                <a:gd name="adj" fmla="val 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ardrop 20"/>
            <p:cNvSpPr/>
            <p:nvPr/>
          </p:nvSpPr>
          <p:spPr>
            <a:xfrm rot="2024014">
              <a:off x="5197061" y="2359159"/>
              <a:ext cx="143752" cy="115629"/>
            </a:xfrm>
            <a:prstGeom prst="teardrop">
              <a:avLst>
                <a:gd name="adj" fmla="val 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ardrop 21"/>
            <p:cNvSpPr/>
            <p:nvPr/>
          </p:nvSpPr>
          <p:spPr>
            <a:xfrm rot="2024014">
              <a:off x="4875485" y="2289994"/>
              <a:ext cx="143752" cy="115629"/>
            </a:xfrm>
            <a:prstGeom prst="teardrop">
              <a:avLst>
                <a:gd name="adj" fmla="val 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ardrop 22"/>
            <p:cNvSpPr/>
            <p:nvPr/>
          </p:nvSpPr>
          <p:spPr>
            <a:xfrm rot="2024014">
              <a:off x="4706377" y="2158356"/>
              <a:ext cx="143752" cy="115629"/>
            </a:xfrm>
            <a:prstGeom prst="teardrop">
              <a:avLst>
                <a:gd name="adj" fmla="val 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ardrop 25"/>
            <p:cNvSpPr/>
            <p:nvPr/>
          </p:nvSpPr>
          <p:spPr>
            <a:xfrm rot="2024014">
              <a:off x="4464359" y="1876261"/>
              <a:ext cx="143752" cy="67565"/>
            </a:xfrm>
            <a:prstGeom prst="teardrop">
              <a:avLst>
                <a:gd name="adj" fmla="val 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2024014">
              <a:off x="4812547" y="1940224"/>
              <a:ext cx="143752" cy="115629"/>
            </a:xfrm>
            <a:prstGeom prst="teardrop">
              <a:avLst>
                <a:gd name="adj" fmla="val 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ardrop 27"/>
            <p:cNvSpPr/>
            <p:nvPr/>
          </p:nvSpPr>
          <p:spPr>
            <a:xfrm rot="2024014">
              <a:off x="4720666" y="1747232"/>
              <a:ext cx="143752" cy="115629"/>
            </a:xfrm>
            <a:prstGeom prst="teardrop">
              <a:avLst>
                <a:gd name="adj" fmla="val 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3756039" cy="1524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Lab experiments</a:t>
            </a:r>
          </a:p>
          <a:p>
            <a:pPr lvl="1"/>
            <a:r>
              <a:rPr lang="en-US" dirty="0" smtClean="0"/>
              <a:t>Road salt </a:t>
            </a:r>
          </a:p>
          <a:p>
            <a:pPr lvl="1"/>
            <a:r>
              <a:rPr lang="en-US" dirty="0" smtClean="0"/>
              <a:t>Predators</a:t>
            </a:r>
          </a:p>
          <a:p>
            <a:pPr lvl="1"/>
            <a:r>
              <a:rPr lang="en-US" dirty="0" smtClean="0"/>
              <a:t>Food availability</a:t>
            </a:r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3999" cy="7120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-76200"/>
            <a:ext cx="711612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2016 Research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AutoShape 4" descr="data:image/png;base64,iVBORw0KGgoAAAANSUhEUgAAAEcAAAESCAMAAACYWjjdAAABEVBMVEX/////AAAAAAD/lpbw8PD6+vr39/dlZWWIiIhZWVnR0dHz8/Pi4uLJycno6OjY2Ni4AABLS0t4eHh/f3/hAAAREREnJyf/q6v0AAD/m5tTU1M/Pz+8vLwfHx+mpqb/oqI9AAA3NzfsAAD/kJCXl5cuAAAUAAAuLi51AABtbW3/29vRAADJAABOAAD/bGywAAChAACxsbFaAAAkAAD/uLhGAACKAAD/yMj/8PD/Wlr/Pz//d3dqAAD/gYH/GRn/MzOLa2u3iIife3uGX1//UFBzWFjdvb1ZTU3JrKz/JibPLi6xGRniTU3sSUlJGBi8bW11ISFbNTUyGhrQeXmvd3dMNjbqkpJlMjLjW1uZUFDie3uuHfa1AAAIw0lEQVR4nN2cCXebSBLHUYVT4hhQwA4IHBJmGTmJEzKeWLYTZ3bXe3h3ZvY+v/8HWRq60UXTBWK04/m/vEcStX7qruqj+kKSOjRzCs/1wY+WyVTuStgpNTOgVB6l5BHq6jBK4kOwLGb1PyyvhGWz/hhTK79nbv5HAWCY3PQcTWNY7lpEngNMe2IAkpb/TnqCpj4UrR8U4Dt4jBrDgvNRATnebTroHZ9lWIwFId/BMxdtIqMz5QI0HGYKYefnLuBq0RKszs8XHdbbkJkb3dVfdiMbwRH/3FyQ4Vq60B8WxvVqCMI0AkdUmkEgTOOLf0qSYSlMswRx5+ggvJohqvSitcPYTdPeG/RNY430W1OE48fkKFsaytG2Zex3jThONrW2tN8ox7OPuI6NxbFG4ySSynQQp4ouanHGPGR+bJOppe704AjTPE7OWH434oDqEH+VadZNizMgTmGO4GDsg+GI2/JxOWOVy0sacYY7HMeYe1RLTnzyGO3soDjeETnLdbvgdKw4ThC6VAbHX85I5cJxxH2Cg4jZxuNgyoXhLIVxAoZjAvhbaumvMRx7pHKZqLYjnoLZI3FMlN8x+QmF/SGO42Y6E7d9Hc8+NqoNGo+Qo01FcQKGI0OuGVQhZ8KP4yDK5f88OSaKg+hbUJyYDV9uyvGXGWM4hjNl4oynOA6iXCgOoq97lJxgSaV5Zb96/uzT7e2ns1V/jrtgslZndxOqz1frSR3S783fr24mG7po8tSTczbZ1s054+R9OCeTXX1eDeBc7WEmk+s+nLyK5+d//orq3QbosgcntYiv/vQF06sNzv0Kz6kWB1fXLcUqddWTc96Omdz25Oz6nOmhJ+eCw7lboTngN+skr/c4p1doTmo6jvOq0ul+hi7RnIg8OMWaTE7KD+1UvOD7c+XMwC/nX+Ebouf7/urByUn7qlrW2xeHcFLyuNsn9M7P8TgRhhOMxIkXRbH441uipwdwYiBx5pv3pd7w/I4v1+eDyxXHI3F8Mcd1OSuvPwYHyrjO+QOvH0NzAsiDIPiaCHh+x5frZp8wLucMy8nFHPmIHDX3Vdueff9irWGcFKI8T79s9PXHofmRZjPl+9O1huaHPO477RO6wk14yuGEP304/kgckE3T/u4pUcu4g+ZEQMbBH74p9fzdQRzir++Io160tPc+HLF9IuEJlaNyDATHBUlVpYuWqtxwZjiOG0XuD89LfcnxF5JT1h/537z68wzPIQ9e/Mw4wo380TjhqJzbEThLTdP+9bHU+7cHcciK6H/eEbXELT3L9eko9tEQHEPMUREcxRCXC8lJsiyr7PyhJd6oOamYowFZa6n9/orLEZ4kouV62V0uBEcDRWyfnw7nCZ5jluPgf5+uNZQTl/pFI3g/lEMeXH9VnCWKo4o4ynE5xF9Pujm5mLMEq5wX/I1MC163tC/KER75UzwgWwV/IfO4tn4VzVmCrKjSE86w3IczQ9jnmBzSR/HWx/pwbFVVnvDilh7+ytM8/Ws1JWiJW3pwHNmW/1nNUDj5kbwAwxHa5zFypHlVf/YXsftz3DAM/0HWx77h+AvJyYqi+Hu1btMyDvbgEPtcjlAu0kcdbh8dxRGfEtdR5cJwPH2uf/uh1FecflWaxziOrv96BA6xT9suSF8O8UW3fR4nJ1ksFr/8Yq3TgZw0iqL0eaM3Qzlj+YukEdjHFx/IHo9jisuF4GRVu6ja1wdOvCHpKI6eZMmvqnkcj4PLjyMsFy4/Y3GmI+aHtz/Yh5M17atlvtyDo3me9xsyj/v44ce2D+KiQs0R2OdRcqyROHmUpnV/+J7LEd+8SaAwHfO3LVPKvhxMuX4ynJfH57jlPO531X5cS5zZg5NZlvX710Qt/vo/lGsxCqcYh2OGKM5csLBVAFSny7s5TgpuZ6TgQVBf++nmSDMdOu5FyAa4NFAXcMqM+5BxNouUHDS2LyHkSE7EOYVoR81RUeXygceZ3F/RRKoBRtt2SNpgVtxdK6LTWwbSWi7ulXR2YJA7p2R6YFnS1oZgyiCkZuMuIa11d0nLH+6eBl7Uxxv4B4h2xMwdbbtfTmlNV7gL/Dt6Vn/Ribcu7LLbsmhMA1rAxh6WA4GCtU0jamxv4wKJS0vFjXbb9FCfSrPjmC26WbCssrPi7t636qIuQ8J8pnj0ujLeOLVq76upX2fIBLd6ctsUVxLNUEKrYDEoO/VmWHX0sXpCtRLKD8H4qo/JSfMq/GC3KbhL1x2qfV9UtS+rrawMwEzuawPnpLl69aSsV91pVFs6zG1yKEgZZmWiy8ZA9PJCd9/F1S010IJdrDvn96RduqbtMytr0XS4eegZUrV0eT0/5i/4dIt2seXQUe8P8Bd4BaKcVKr3SwfVQqLaYUFM/hzOiUCiHfzhnGhUzmF2zmMprs7BDa0/D/UZ5DIz9TmCw+qhBBqrPwe1C7vs6ml9PqidkjZaDBwsal3SHn7aXEod0D1PWD9mgLO+vDAEU5tHjkK5jKroZsTwft6qIjmdGmj4uFMPgM0tvv6WPqm+p+Z11aHj4OBxeUqvJBTsKht3856jq7W3qtoY03eg9I1baozjsxd2ZCxDvUzNTvfPm1DT9gNK7NN70FKZ9cHZSglzmYKvRCf0u+HGO2NUFiDiA9Yz+tUFjQklWiPZTu8K5zSGMYPtpd9sPeVA2IjNC0ipdq5Na+v7kMKh9YbNU8qf373tU84FmylH9xzj7tNGKdy9+a4N6xwpHRWpuV1CbAwt+962C956qnDSmqeHizWlrC3tLxWy0813Iq2uXu4epr4526CQlxxx5t6yB/7WQsHq5Pb6/obo/vrlpbKTNudP4TPYWylQVqvz1Wo3oeOC23UmYOpCXIgPBeoAevdRNKXMUrToTKMkKaS8FzGtZXsAaWbzTpaqSSTMDCPpAYCRTPcT24s57Lwvq5tUlD8KrpFt3F6WrUwj7+ZI+r1ky048t76lEqdRlFd/8w0d8yqiXcmOVehLNyCESJsXlsn35P8Ayv8MXsjT47MAAAAASUVORK5CYII="/>
          <p:cNvSpPr>
            <a:spLocks noChangeAspect="1" noChangeArrowheads="1"/>
          </p:cNvSpPr>
          <p:nvPr/>
        </p:nvSpPr>
        <p:spPr bwMode="auto">
          <a:xfrm>
            <a:off x="307975" y="-1736725"/>
            <a:ext cx="10191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 descr="G:\2015 field photos\Aquatic Inverts\2015-06-25 10.37.3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3239" y="1116200"/>
            <a:ext cx="1287421" cy="176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9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3999" cy="7120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0964" y="6105984"/>
            <a:ext cx="149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Shulse</a:t>
            </a:r>
            <a:r>
              <a:rPr lang="en-US" sz="1400" dirty="0" smtClean="0"/>
              <a:t> 2011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491610" y="582350"/>
            <a:ext cx="3362411" cy="14251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5719513" y="1828517"/>
            <a:ext cx="3119686" cy="14251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7119" y="914400"/>
            <a:ext cx="8229600" cy="595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Weekly health surveys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889015" y="3200400"/>
            <a:ext cx="149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Shulse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49937"/>
            <a:ext cx="8458200" cy="635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Examine </a:t>
            </a:r>
            <a:r>
              <a:rPr lang="en-US" sz="2400" b="1" dirty="0" smtClean="0">
                <a:solidFill>
                  <a:schemeClr val="bg1"/>
                </a:solidFill>
              </a:rPr>
              <a:t>tadpole health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533400" y="1395570"/>
            <a:ext cx="5029200" cy="4666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Signs of Disease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Mass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SVL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Tail Length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Tail Fin Height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Tail Damage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Developmental </a:t>
            </a:r>
            <a:r>
              <a:rPr lang="en-US" sz="2400" dirty="0" smtClean="0">
                <a:solidFill>
                  <a:schemeClr val="tx1"/>
                </a:solidFill>
              </a:rPr>
              <a:t>Stage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922492" y="30512"/>
            <a:ext cx="2401826" cy="416960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469551" y="3583361"/>
            <a:ext cx="3226649" cy="2495243"/>
            <a:chOff x="5162608" y="1052718"/>
            <a:chExt cx="3226649" cy="2495243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62608" y="1052718"/>
              <a:ext cx="1846774" cy="248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433"/>
            <a:stretch/>
          </p:blipFill>
          <p:spPr bwMode="auto">
            <a:xfrm>
              <a:off x="6934200" y="1066450"/>
              <a:ext cx="1455057" cy="248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>
          <a:xfrm flipV="1">
            <a:off x="457200" y="1395570"/>
            <a:ext cx="3034410" cy="4329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3999" cy="7120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49937"/>
            <a:ext cx="8458200" cy="635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Signs of disease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92430" y="1002030"/>
            <a:ext cx="4865370" cy="41033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Ranavirus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Tadpoles in &gt;½ of pools with clinical 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4 pools with die-offs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895600"/>
            <a:ext cx="2743200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10417"/>
          <a:stretch/>
        </p:blipFill>
        <p:spPr>
          <a:xfrm>
            <a:off x="3409950" y="2895600"/>
            <a:ext cx="222885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/>
          <a:stretch/>
        </p:blipFill>
        <p:spPr>
          <a:xfrm>
            <a:off x="5867400" y="2895600"/>
            <a:ext cx="25527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3999" cy="7120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Bent-Up Arrow 2"/>
          <p:cNvSpPr/>
          <p:nvPr/>
        </p:nvSpPr>
        <p:spPr>
          <a:xfrm rot="5400000">
            <a:off x="1362863" y="2429004"/>
            <a:ext cx="1496437" cy="170364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694140" y="914400"/>
            <a:ext cx="2519119" cy="1763301"/>
          </a:xfrm>
          <a:custGeom>
            <a:avLst/>
            <a:gdLst>
              <a:gd name="connsiteX0" fmla="*/ 0 w 2519119"/>
              <a:gd name="connsiteY0" fmla="*/ 293942 h 1763301"/>
              <a:gd name="connsiteX1" fmla="*/ 293942 w 2519119"/>
              <a:gd name="connsiteY1" fmla="*/ 0 h 1763301"/>
              <a:gd name="connsiteX2" fmla="*/ 2225177 w 2519119"/>
              <a:gd name="connsiteY2" fmla="*/ 0 h 1763301"/>
              <a:gd name="connsiteX3" fmla="*/ 2519119 w 2519119"/>
              <a:gd name="connsiteY3" fmla="*/ 293942 h 1763301"/>
              <a:gd name="connsiteX4" fmla="*/ 2519119 w 2519119"/>
              <a:gd name="connsiteY4" fmla="*/ 1469359 h 1763301"/>
              <a:gd name="connsiteX5" fmla="*/ 2225177 w 2519119"/>
              <a:gd name="connsiteY5" fmla="*/ 1763301 h 1763301"/>
              <a:gd name="connsiteX6" fmla="*/ 293942 w 2519119"/>
              <a:gd name="connsiteY6" fmla="*/ 1763301 h 1763301"/>
              <a:gd name="connsiteX7" fmla="*/ 0 w 2519119"/>
              <a:gd name="connsiteY7" fmla="*/ 1469359 h 1763301"/>
              <a:gd name="connsiteX8" fmla="*/ 0 w 2519119"/>
              <a:gd name="connsiteY8" fmla="*/ 293942 h 176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9119" h="1763301">
                <a:moveTo>
                  <a:pt x="0" y="293942"/>
                </a:moveTo>
                <a:cubicBezTo>
                  <a:pt x="0" y="131602"/>
                  <a:pt x="131602" y="0"/>
                  <a:pt x="293942" y="0"/>
                </a:cubicBezTo>
                <a:lnTo>
                  <a:pt x="2225177" y="0"/>
                </a:lnTo>
                <a:cubicBezTo>
                  <a:pt x="2387517" y="0"/>
                  <a:pt x="2519119" y="131602"/>
                  <a:pt x="2519119" y="293942"/>
                </a:cubicBezTo>
                <a:lnTo>
                  <a:pt x="2519119" y="1469359"/>
                </a:lnTo>
                <a:cubicBezTo>
                  <a:pt x="2519119" y="1631699"/>
                  <a:pt x="2387517" y="1763301"/>
                  <a:pt x="2225177" y="1763301"/>
                </a:cubicBezTo>
                <a:lnTo>
                  <a:pt x="293942" y="1763301"/>
                </a:lnTo>
                <a:cubicBezTo>
                  <a:pt x="131602" y="1763301"/>
                  <a:pt x="0" y="1631699"/>
                  <a:pt x="0" y="1469359"/>
                </a:cubicBezTo>
                <a:lnTo>
                  <a:pt x="0" y="2939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013" tIns="208013" rIns="208013" bIns="208013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smtClean="0"/>
              <a:t>Human Land Use Decisions</a:t>
            </a:r>
          </a:p>
        </p:txBody>
      </p:sp>
      <p:sp>
        <p:nvSpPr>
          <p:cNvPr id="9" name="Bent-Up Arrow 8"/>
          <p:cNvSpPr/>
          <p:nvPr/>
        </p:nvSpPr>
        <p:spPr>
          <a:xfrm rot="5400000">
            <a:off x="3546481" y="4554000"/>
            <a:ext cx="1496437" cy="170364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9E8D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1567911"/>
              <a:satOff val="95669"/>
              <a:lumOff val="1754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2962902" y="2895170"/>
            <a:ext cx="2706233" cy="1763301"/>
          </a:xfrm>
          <a:custGeom>
            <a:avLst/>
            <a:gdLst>
              <a:gd name="connsiteX0" fmla="*/ 0 w 2519119"/>
              <a:gd name="connsiteY0" fmla="*/ 293942 h 1763301"/>
              <a:gd name="connsiteX1" fmla="*/ 293942 w 2519119"/>
              <a:gd name="connsiteY1" fmla="*/ 0 h 1763301"/>
              <a:gd name="connsiteX2" fmla="*/ 2225177 w 2519119"/>
              <a:gd name="connsiteY2" fmla="*/ 0 h 1763301"/>
              <a:gd name="connsiteX3" fmla="*/ 2519119 w 2519119"/>
              <a:gd name="connsiteY3" fmla="*/ 293942 h 1763301"/>
              <a:gd name="connsiteX4" fmla="*/ 2519119 w 2519119"/>
              <a:gd name="connsiteY4" fmla="*/ 1469359 h 1763301"/>
              <a:gd name="connsiteX5" fmla="*/ 2225177 w 2519119"/>
              <a:gd name="connsiteY5" fmla="*/ 1763301 h 1763301"/>
              <a:gd name="connsiteX6" fmla="*/ 293942 w 2519119"/>
              <a:gd name="connsiteY6" fmla="*/ 1763301 h 1763301"/>
              <a:gd name="connsiteX7" fmla="*/ 0 w 2519119"/>
              <a:gd name="connsiteY7" fmla="*/ 1469359 h 1763301"/>
              <a:gd name="connsiteX8" fmla="*/ 0 w 2519119"/>
              <a:gd name="connsiteY8" fmla="*/ 293942 h 176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9119" h="1763301">
                <a:moveTo>
                  <a:pt x="0" y="293942"/>
                </a:moveTo>
                <a:cubicBezTo>
                  <a:pt x="0" y="131602"/>
                  <a:pt x="131602" y="0"/>
                  <a:pt x="293942" y="0"/>
                </a:cubicBezTo>
                <a:lnTo>
                  <a:pt x="2225177" y="0"/>
                </a:lnTo>
                <a:cubicBezTo>
                  <a:pt x="2387517" y="0"/>
                  <a:pt x="2519119" y="131602"/>
                  <a:pt x="2519119" y="293942"/>
                </a:cubicBezTo>
                <a:lnTo>
                  <a:pt x="2519119" y="1469359"/>
                </a:lnTo>
                <a:cubicBezTo>
                  <a:pt x="2519119" y="1631699"/>
                  <a:pt x="2387517" y="1763301"/>
                  <a:pt x="2225177" y="1763301"/>
                </a:cubicBezTo>
                <a:lnTo>
                  <a:pt x="293942" y="1763301"/>
                </a:lnTo>
                <a:cubicBezTo>
                  <a:pt x="131602" y="1763301"/>
                  <a:pt x="0" y="1631699"/>
                  <a:pt x="0" y="1469359"/>
                </a:cubicBezTo>
                <a:lnTo>
                  <a:pt x="0" y="2939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368613"/>
              <a:satOff val="44335"/>
              <a:lumOff val="5098"/>
              <a:alphaOff val="0"/>
            </a:schemeClr>
          </a:fillRef>
          <a:effectRef idx="0">
            <a:schemeClr val="accent2">
              <a:hueOff val="-368613"/>
              <a:satOff val="44335"/>
              <a:lumOff val="509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013" tIns="208013" rIns="208013" bIns="208013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/>
              <a:t>Individual </a:t>
            </a:r>
            <a:r>
              <a:rPr lang="en-US" sz="2800" b="1" dirty="0" smtClean="0"/>
              <a:t>health</a:t>
            </a:r>
            <a:r>
              <a:rPr lang="en-US" sz="2800" b="1" kern="1200" dirty="0" smtClean="0"/>
              <a:t> </a:t>
            </a:r>
            <a:r>
              <a:rPr lang="en-US" sz="2800" b="1" dirty="0" smtClean="0"/>
              <a:t>&amp; </a:t>
            </a:r>
            <a:r>
              <a:rPr lang="en-US" sz="2800" b="1" dirty="0"/>
              <a:t> </a:t>
            </a:r>
            <a:r>
              <a:rPr lang="en-US" sz="2800" b="1" dirty="0" smtClean="0"/>
              <a:t>Short-term survival</a:t>
            </a:r>
            <a:endParaRPr lang="en-US" sz="2800" b="1" kern="1200" dirty="0"/>
          </a:p>
        </p:txBody>
      </p:sp>
      <p:sp>
        <p:nvSpPr>
          <p:cNvPr id="11" name="Freeform 10"/>
          <p:cNvSpPr/>
          <p:nvPr/>
        </p:nvSpPr>
        <p:spPr>
          <a:xfrm>
            <a:off x="5567114" y="3091018"/>
            <a:ext cx="3119686" cy="1425178"/>
          </a:xfrm>
          <a:custGeom>
            <a:avLst/>
            <a:gdLst>
              <a:gd name="connsiteX0" fmla="*/ 0 w 3119686"/>
              <a:gd name="connsiteY0" fmla="*/ 0 h 1425178"/>
              <a:gd name="connsiteX1" fmla="*/ 3119686 w 3119686"/>
              <a:gd name="connsiteY1" fmla="*/ 0 h 1425178"/>
              <a:gd name="connsiteX2" fmla="*/ 3119686 w 3119686"/>
              <a:gd name="connsiteY2" fmla="*/ 1425178 h 1425178"/>
              <a:gd name="connsiteX3" fmla="*/ 0 w 3119686"/>
              <a:gd name="connsiteY3" fmla="*/ 1425178 h 1425178"/>
              <a:gd name="connsiteX4" fmla="*/ 0 w 3119686"/>
              <a:gd name="connsiteY4" fmla="*/ 0 h 142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9686" h="1425178">
                <a:moveTo>
                  <a:pt x="0" y="0"/>
                </a:moveTo>
                <a:lnTo>
                  <a:pt x="3119686" y="0"/>
                </a:lnTo>
                <a:lnTo>
                  <a:pt x="3119686" y="1425178"/>
                </a:lnTo>
                <a:lnTo>
                  <a:pt x="0" y="14251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5408418" y="4875939"/>
            <a:ext cx="2519119" cy="1763301"/>
          </a:xfrm>
          <a:custGeom>
            <a:avLst/>
            <a:gdLst>
              <a:gd name="connsiteX0" fmla="*/ 0 w 2519119"/>
              <a:gd name="connsiteY0" fmla="*/ 293942 h 1763301"/>
              <a:gd name="connsiteX1" fmla="*/ 293942 w 2519119"/>
              <a:gd name="connsiteY1" fmla="*/ 0 h 1763301"/>
              <a:gd name="connsiteX2" fmla="*/ 2225177 w 2519119"/>
              <a:gd name="connsiteY2" fmla="*/ 0 h 1763301"/>
              <a:gd name="connsiteX3" fmla="*/ 2519119 w 2519119"/>
              <a:gd name="connsiteY3" fmla="*/ 293942 h 1763301"/>
              <a:gd name="connsiteX4" fmla="*/ 2519119 w 2519119"/>
              <a:gd name="connsiteY4" fmla="*/ 1469359 h 1763301"/>
              <a:gd name="connsiteX5" fmla="*/ 2225177 w 2519119"/>
              <a:gd name="connsiteY5" fmla="*/ 1763301 h 1763301"/>
              <a:gd name="connsiteX6" fmla="*/ 293942 w 2519119"/>
              <a:gd name="connsiteY6" fmla="*/ 1763301 h 1763301"/>
              <a:gd name="connsiteX7" fmla="*/ 0 w 2519119"/>
              <a:gd name="connsiteY7" fmla="*/ 1469359 h 1763301"/>
              <a:gd name="connsiteX8" fmla="*/ 0 w 2519119"/>
              <a:gd name="connsiteY8" fmla="*/ 293942 h 176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9119" h="1763301">
                <a:moveTo>
                  <a:pt x="0" y="293942"/>
                </a:moveTo>
                <a:cubicBezTo>
                  <a:pt x="0" y="131602"/>
                  <a:pt x="131602" y="0"/>
                  <a:pt x="293942" y="0"/>
                </a:cubicBezTo>
                <a:lnTo>
                  <a:pt x="2225177" y="0"/>
                </a:lnTo>
                <a:cubicBezTo>
                  <a:pt x="2387517" y="0"/>
                  <a:pt x="2519119" y="131602"/>
                  <a:pt x="2519119" y="293942"/>
                </a:cubicBezTo>
                <a:lnTo>
                  <a:pt x="2519119" y="1469359"/>
                </a:lnTo>
                <a:cubicBezTo>
                  <a:pt x="2519119" y="1631699"/>
                  <a:pt x="2387517" y="1763301"/>
                  <a:pt x="2225177" y="1763301"/>
                </a:cubicBezTo>
                <a:lnTo>
                  <a:pt x="293942" y="1763301"/>
                </a:lnTo>
                <a:cubicBezTo>
                  <a:pt x="131602" y="1763301"/>
                  <a:pt x="0" y="1631699"/>
                  <a:pt x="0" y="1469359"/>
                </a:cubicBezTo>
                <a:lnTo>
                  <a:pt x="0" y="2939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737226"/>
              <a:satOff val="88670"/>
              <a:lumOff val="1019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013" tIns="208013" rIns="208013" bIns="208013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smtClean="0"/>
              <a:t>Persistence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0" kern="1200" dirty="0" smtClean="0"/>
              <a:t>(Population)</a:t>
            </a:r>
            <a:endParaRPr lang="en-US" sz="3200" b="0" kern="1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2286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Context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5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3999" cy="7120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49937"/>
            <a:ext cx="8458200" cy="635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Signs of disease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53715"/>
            <a:ext cx="45720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8055" r="24167" b="35972"/>
          <a:stretch/>
        </p:blipFill>
        <p:spPr>
          <a:xfrm>
            <a:off x="4196715" y="152400"/>
            <a:ext cx="4648200" cy="2466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54115" y="1131570"/>
            <a:ext cx="45720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endCxn id="15" idx="3"/>
          </p:cNvCxnSpPr>
          <p:nvPr/>
        </p:nvCxnSpPr>
        <p:spPr>
          <a:xfrm flipH="1">
            <a:off x="3733800" y="1131570"/>
            <a:ext cx="2520316" cy="192214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11315" y="1131570"/>
            <a:ext cx="1594485" cy="192214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392430" y="1002030"/>
            <a:ext cx="3341370" cy="41033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Ichthyophonus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9 </a:t>
            </a:r>
            <a:r>
              <a:rPr lang="en-US" sz="2400" dirty="0" smtClean="0">
                <a:solidFill>
                  <a:schemeClr val="tx1"/>
                </a:solidFill>
              </a:rPr>
              <a:t>pools, 96 </a:t>
            </a:r>
            <a:r>
              <a:rPr lang="en-US" sz="2400" dirty="0" smtClean="0">
                <a:solidFill>
                  <a:schemeClr val="tx1"/>
                </a:solidFill>
              </a:rPr>
              <a:t>individuals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 3/4 pools with ranavirus die-offs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Unknown conditions </a:t>
            </a:r>
            <a:r>
              <a:rPr lang="en-US" sz="2400" dirty="0" smtClean="0">
                <a:solidFill>
                  <a:schemeClr val="tx1"/>
                </a:solidFill>
              </a:rPr>
              <a:t>correlating with infection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0"/>
            <a:ext cx="9143999" cy="7120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49937"/>
            <a:ext cx="8458200" cy="635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Ranavirus/Ichthyophonus </a:t>
            </a:r>
            <a:r>
              <a:rPr lang="en-US" sz="2400" b="1" dirty="0" smtClean="0">
                <a:solidFill>
                  <a:schemeClr val="bg1"/>
                </a:solidFill>
              </a:rPr>
              <a:t>surveillance </a:t>
            </a:r>
            <a:r>
              <a:rPr lang="en-US" sz="2400" b="1" dirty="0">
                <a:solidFill>
                  <a:schemeClr val="bg1"/>
                </a:solidFill>
              </a:rPr>
              <a:t>s</a:t>
            </a:r>
            <a:r>
              <a:rPr lang="en-US" sz="2400" b="1" dirty="0" smtClean="0">
                <a:solidFill>
                  <a:schemeClr val="bg1"/>
                </a:solidFill>
              </a:rPr>
              <a:t>tudy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92430" y="1002030"/>
            <a:ext cx="5932170" cy="2426970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5 pools, weekly monitoring and collection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Site condition influence on infection timing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Die </a:t>
            </a:r>
            <a:r>
              <a:rPr lang="en-US" sz="2400" dirty="0" smtClean="0">
                <a:solidFill>
                  <a:schemeClr val="bg1"/>
                </a:solidFill>
              </a:rPr>
              <a:t>offs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Lab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Lab experiment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-152400"/>
            <a:ext cx="1828800" cy="396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762000" y="0"/>
            <a:ext cx="2571750" cy="2733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-22612"/>
            <a:ext cx="2552132" cy="2613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0120" y="-228600"/>
            <a:ext cx="2697480" cy="36870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28" y="0"/>
            <a:ext cx="1863272" cy="24843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750875"/>
            <a:ext cx="9143999" cy="510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800" y="1524000"/>
            <a:ext cx="510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Acknowledgments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808670" y="1950960"/>
            <a:ext cx="2117393" cy="452431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600" b="1" dirty="0" smtClean="0"/>
              <a:t>Support</a:t>
            </a:r>
          </a:p>
          <a:p>
            <a:r>
              <a:rPr lang="en-US" sz="1600" dirty="0" err="1" smtClean="0"/>
              <a:t>Chadrick</a:t>
            </a:r>
            <a:r>
              <a:rPr lang="en-US" sz="1600" dirty="0" smtClean="0"/>
              <a:t> </a:t>
            </a:r>
            <a:r>
              <a:rPr lang="en-US" sz="1600" dirty="0"/>
              <a:t>Eakin</a:t>
            </a:r>
          </a:p>
          <a:p>
            <a:r>
              <a:rPr lang="en-US" sz="1600" dirty="0" smtClean="0"/>
              <a:t>Kris </a:t>
            </a:r>
            <a:r>
              <a:rPr lang="en-US" sz="1600" dirty="0"/>
              <a:t>Hoffmann</a:t>
            </a:r>
          </a:p>
          <a:p>
            <a:r>
              <a:rPr lang="en-US" sz="1600" dirty="0"/>
              <a:t>Britt </a:t>
            </a:r>
            <a:r>
              <a:rPr lang="en-US" sz="1600" dirty="0" smtClean="0"/>
              <a:t>Cline</a:t>
            </a:r>
          </a:p>
          <a:p>
            <a:r>
              <a:rPr lang="en-US" sz="1600" dirty="0" smtClean="0"/>
              <a:t>Luke Groff</a:t>
            </a:r>
          </a:p>
          <a:p>
            <a:r>
              <a:rPr lang="en-US" sz="1600" dirty="0"/>
              <a:t>Mitchell Jones</a:t>
            </a:r>
          </a:p>
          <a:p>
            <a:r>
              <a:rPr lang="en-US" sz="1600" dirty="0" smtClean="0"/>
              <a:t>Jared </a:t>
            </a:r>
            <a:r>
              <a:rPr lang="en-US" sz="1600" dirty="0" err="1" smtClean="0"/>
              <a:t>Homola</a:t>
            </a:r>
            <a:endParaRPr lang="en-US" sz="1600" dirty="0" smtClean="0"/>
          </a:p>
          <a:p>
            <a:r>
              <a:rPr lang="en-US" sz="1600" dirty="0" smtClean="0"/>
              <a:t>Lydia </a:t>
            </a:r>
            <a:r>
              <a:rPr lang="en-US" sz="1600" dirty="0" err="1" smtClean="0"/>
              <a:t>Kifner</a:t>
            </a:r>
            <a:endParaRPr lang="en-US" sz="1600" dirty="0" smtClean="0"/>
          </a:p>
          <a:p>
            <a:r>
              <a:rPr lang="en-US" sz="1600" dirty="0" smtClean="0"/>
              <a:t>Laura </a:t>
            </a:r>
            <a:r>
              <a:rPr lang="en-US" sz="1600" dirty="0" err="1"/>
              <a:t>Podzikowski</a:t>
            </a:r>
            <a:endParaRPr lang="en-US" sz="1600" dirty="0"/>
          </a:p>
          <a:p>
            <a:r>
              <a:rPr lang="en-US" sz="1600" dirty="0"/>
              <a:t>Jessica </a:t>
            </a:r>
            <a:r>
              <a:rPr lang="en-US" sz="1600" dirty="0" err="1"/>
              <a:t>Balukas</a:t>
            </a:r>
            <a:endParaRPr lang="en-US" sz="1600" dirty="0"/>
          </a:p>
          <a:p>
            <a:r>
              <a:rPr lang="en-US" sz="1600" dirty="0" smtClean="0"/>
              <a:t>George </a:t>
            </a:r>
            <a:r>
              <a:rPr lang="en-US" sz="1600" dirty="0"/>
              <a:t>Maynard</a:t>
            </a:r>
          </a:p>
          <a:p>
            <a:r>
              <a:rPr lang="en-US" sz="1600" dirty="0"/>
              <a:t>Andy </a:t>
            </a:r>
            <a:r>
              <a:rPr lang="en-US" sz="1600" dirty="0" smtClean="0"/>
              <a:t>O’Malley</a:t>
            </a:r>
          </a:p>
          <a:p>
            <a:r>
              <a:rPr lang="en-US" sz="1600" dirty="0" smtClean="0"/>
              <a:t>Brianne Du Clos</a:t>
            </a:r>
          </a:p>
          <a:p>
            <a:r>
              <a:rPr lang="en-US" sz="1600" dirty="0" err="1" smtClean="0"/>
              <a:t>Abdulai</a:t>
            </a:r>
            <a:r>
              <a:rPr lang="en-US" sz="1600" dirty="0" smtClean="0"/>
              <a:t> Barrie</a:t>
            </a:r>
          </a:p>
          <a:p>
            <a:r>
              <a:rPr lang="en-US" sz="1600" dirty="0"/>
              <a:t>Sean </a:t>
            </a:r>
            <a:r>
              <a:rPr lang="en-US" sz="1600" dirty="0" smtClean="0"/>
              <a:t>Rue</a:t>
            </a:r>
          </a:p>
          <a:p>
            <a:r>
              <a:rPr lang="en-US" sz="1600" b="1" dirty="0" smtClean="0"/>
              <a:t>Land owners</a:t>
            </a:r>
            <a:endParaRPr lang="en-US" sz="1600" b="1" dirty="0"/>
          </a:p>
          <a:p>
            <a:endParaRPr lang="en-US" sz="1600" dirty="0"/>
          </a:p>
          <a:p>
            <a:endParaRPr lang="en-US" sz="1600" b="1" dirty="0" smtClean="0"/>
          </a:p>
        </p:txBody>
      </p:sp>
      <p:pic>
        <p:nvPicPr>
          <p:cNvPr id="2050" name="Picture 2" descr="https://i.vimeocdn.com/video/506087843_1280x72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125" y="5505888"/>
            <a:ext cx="1620508" cy="91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ccblog.org/wp-content/uploads/2013/10/nsf_logo_new_transparent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604" y="4191000"/>
            <a:ext cx="1392007" cy="139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eepcwind.org/docs/press-images/UMaineCrest_color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470936"/>
            <a:ext cx="2878267" cy="90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3/37/USDA_logo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25" y="5515741"/>
            <a:ext cx="1301753" cy="89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usm.maine.edu/sites/default/files/cmhs/park-ssi_logo2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5638800"/>
            <a:ext cx="1231668" cy="80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57200" y="2369286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Committee</a:t>
            </a:r>
          </a:p>
          <a:p>
            <a:r>
              <a:rPr lang="en-US" sz="1600" dirty="0" smtClean="0"/>
              <a:t>Malcolm Hunter</a:t>
            </a:r>
            <a:endParaRPr lang="en-US" sz="1600" dirty="0"/>
          </a:p>
          <a:p>
            <a:r>
              <a:rPr lang="en-US" sz="1600" dirty="0"/>
              <a:t>Aram Calhoun</a:t>
            </a:r>
          </a:p>
          <a:p>
            <a:r>
              <a:rPr lang="en-US" sz="1600" dirty="0"/>
              <a:t>Rebecca </a:t>
            </a:r>
            <a:r>
              <a:rPr lang="en-US" sz="1600" dirty="0" err="1"/>
              <a:t>Holberton</a:t>
            </a:r>
            <a:endParaRPr lang="en-US" sz="1600" dirty="0"/>
          </a:p>
          <a:p>
            <a:r>
              <a:rPr lang="en-US" sz="1600" dirty="0"/>
              <a:t>Hamish </a:t>
            </a:r>
            <a:r>
              <a:rPr lang="en-US" sz="1600" dirty="0" err="1"/>
              <a:t>Greig</a:t>
            </a:r>
            <a:endParaRPr lang="en-US" sz="1600" dirty="0"/>
          </a:p>
          <a:p>
            <a:r>
              <a:rPr lang="en-US" sz="1600" dirty="0"/>
              <a:t>Mike </a:t>
            </a:r>
            <a:r>
              <a:rPr lang="en-US" sz="1600" dirty="0" err="1" smtClean="0"/>
              <a:t>Kinnison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2060" name="Picture 12" descr="http://www.wdin.org/documents/Images/nwhc_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6096000"/>
            <a:ext cx="218122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724400" y="1981200"/>
            <a:ext cx="24841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Field Techs</a:t>
            </a:r>
            <a:endParaRPr lang="en-US" sz="1600" dirty="0"/>
          </a:p>
          <a:p>
            <a:r>
              <a:rPr lang="en-US" sz="1600" dirty="0"/>
              <a:t>Diane Dunham </a:t>
            </a:r>
          </a:p>
          <a:p>
            <a:r>
              <a:rPr lang="en-US" sz="1600" dirty="0" smtClean="0"/>
              <a:t>Annika </a:t>
            </a:r>
            <a:r>
              <a:rPr lang="en-US" sz="1600" dirty="0" err="1" smtClean="0"/>
              <a:t>Gallandt</a:t>
            </a:r>
            <a:endParaRPr lang="en-US" sz="1600" dirty="0" smtClean="0"/>
          </a:p>
          <a:p>
            <a:r>
              <a:rPr lang="en-US" sz="1600" dirty="0" smtClean="0"/>
              <a:t>Lara </a:t>
            </a:r>
            <a:r>
              <a:rPr lang="en-US" sz="1600" dirty="0"/>
              <a:t>Katz </a:t>
            </a:r>
          </a:p>
          <a:p>
            <a:r>
              <a:rPr lang="en-US" sz="1600" dirty="0" smtClean="0"/>
              <a:t>Samantha </a:t>
            </a:r>
            <a:r>
              <a:rPr lang="en-US" sz="1600" dirty="0" err="1"/>
              <a:t>McGarrigle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/>
              <a:t>Emma </a:t>
            </a:r>
            <a:r>
              <a:rPr lang="en-US" sz="1600" dirty="0" err="1"/>
              <a:t>Betterley</a:t>
            </a:r>
            <a:r>
              <a:rPr lang="en-US" sz="1600" dirty="0"/>
              <a:t>-Dow </a:t>
            </a:r>
          </a:p>
          <a:p>
            <a:r>
              <a:rPr lang="en-US" sz="1600" dirty="0"/>
              <a:t>Tom </a:t>
            </a:r>
            <a:r>
              <a:rPr lang="en-US" sz="1600" dirty="0" smtClean="0"/>
              <a:t>Hastings</a:t>
            </a:r>
          </a:p>
          <a:p>
            <a:r>
              <a:rPr lang="en-US" sz="1600" dirty="0" smtClean="0"/>
              <a:t>Luke Wotton</a:t>
            </a:r>
          </a:p>
          <a:p>
            <a:r>
              <a:rPr lang="en-US" sz="1600" dirty="0" smtClean="0"/>
              <a:t>Hope Eye</a:t>
            </a:r>
          </a:p>
          <a:p>
            <a:r>
              <a:rPr lang="en-US" sz="1600" dirty="0" smtClean="0"/>
              <a:t>Ryo Nakagawa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2371783" y="2369286"/>
            <a:ext cx="25050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Faculty/Technical Advic</a:t>
            </a:r>
            <a:r>
              <a:rPr lang="en-US" sz="1600" b="1" dirty="0"/>
              <a:t>e</a:t>
            </a:r>
          </a:p>
          <a:p>
            <a:r>
              <a:rPr lang="en-US" sz="1600" dirty="0" smtClean="0"/>
              <a:t>Lynda </a:t>
            </a:r>
            <a:r>
              <a:rPr lang="en-US" sz="1600" dirty="0" err="1" smtClean="0"/>
              <a:t>Leppert</a:t>
            </a:r>
            <a:endParaRPr lang="en-US" sz="1600" dirty="0" smtClean="0"/>
          </a:p>
          <a:p>
            <a:r>
              <a:rPr lang="en-US" sz="1600" dirty="0" smtClean="0"/>
              <a:t>Anne </a:t>
            </a:r>
            <a:r>
              <a:rPr lang="en-US" sz="1600" dirty="0" err="1"/>
              <a:t>Lichtenwalner</a:t>
            </a:r>
            <a:endParaRPr lang="en-US" sz="1600" dirty="0"/>
          </a:p>
          <a:p>
            <a:r>
              <a:rPr lang="en-US" sz="1600" dirty="0" err="1"/>
              <a:t>Cyndy</a:t>
            </a:r>
            <a:r>
              <a:rPr lang="en-US" sz="1600" dirty="0"/>
              <a:t> </a:t>
            </a:r>
            <a:r>
              <a:rPr lang="en-US" sz="1600" dirty="0" err="1"/>
              <a:t>Loftin</a:t>
            </a:r>
            <a:endParaRPr lang="en-US" sz="1600" dirty="0"/>
          </a:p>
          <a:p>
            <a:r>
              <a:rPr lang="en-US" sz="1600" dirty="0"/>
              <a:t>Joe </a:t>
            </a:r>
            <a:r>
              <a:rPr lang="en-US" sz="1600" dirty="0" err="1" smtClean="0"/>
              <a:t>Zydlewski</a:t>
            </a:r>
            <a:endParaRPr lang="en-US" sz="1600" dirty="0" smtClean="0"/>
          </a:p>
          <a:p>
            <a:r>
              <a:rPr lang="en-US" sz="1600" dirty="0"/>
              <a:t>Joyce </a:t>
            </a:r>
            <a:r>
              <a:rPr lang="en-US" sz="1600" dirty="0" err="1"/>
              <a:t>Longcore</a:t>
            </a:r>
            <a:endParaRPr lang="en-US" sz="1600" dirty="0"/>
          </a:p>
          <a:p>
            <a:r>
              <a:rPr lang="en-US" sz="1600" dirty="0" smtClean="0"/>
              <a:t>Krista Capps</a:t>
            </a:r>
            <a:endParaRPr lang="en-US" sz="1600" dirty="0"/>
          </a:p>
        </p:txBody>
      </p:sp>
      <p:pic>
        <p:nvPicPr>
          <p:cNvPr id="3074" name="Picture 2" descr="Maine Association of Wetland Scientists (MAWS)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016" y="4495204"/>
            <a:ext cx="1461967" cy="14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opublishers.live.cf.public.springer.com/121537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981288"/>
            <a:ext cx="1147401" cy="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77000" y="39400"/>
            <a:ext cx="5139927" cy="685323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732297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Questions?</a:t>
            </a:r>
          </a:p>
          <a:p>
            <a:r>
              <a:rPr lang="en-US" sz="3500" dirty="0" smtClean="0"/>
              <a:t>Carly.Eakin@gmail.com</a:t>
            </a:r>
            <a:endParaRPr lang="en-US" sz="3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2960897"/>
            <a:ext cx="1673812" cy="12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3999" cy="7120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900" y="-304800"/>
            <a:ext cx="5466086" cy="7517511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2896" y="1219200"/>
            <a:ext cx="32766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+mn-lt"/>
              </a:rPr>
              <a:t>How does health and survival differ along a human disturbance gradient?</a:t>
            </a:r>
          </a:p>
          <a:p>
            <a:pPr algn="l"/>
            <a:endParaRPr lang="en-US" sz="2400" dirty="0">
              <a:latin typeface="+mn-lt"/>
            </a:endParaRPr>
          </a:p>
          <a:p>
            <a:pPr algn="l"/>
            <a:r>
              <a:rPr lang="en-US" sz="2400" dirty="0" smtClean="0">
                <a:latin typeface="+mn-lt"/>
              </a:rPr>
              <a:t>Predict  how site conditions </a:t>
            </a:r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</a:t>
            </a:r>
          </a:p>
          <a:p>
            <a:pPr algn="l"/>
            <a:endParaRPr lang="en-US" sz="2400" dirty="0">
              <a:latin typeface="+mn-lt"/>
              <a:sym typeface="Wingdings" panose="05000000000000000000" pitchFamily="2" charset="2"/>
            </a:endParaRPr>
          </a:p>
          <a:p>
            <a:pPr algn="l"/>
            <a:endParaRPr lang="en-US" sz="24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0700" y="391846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Bangor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-2286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Question &amp; Study Area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3733800"/>
            <a:ext cx="312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Approximately 40 pools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76800" y="3962400"/>
            <a:ext cx="609600" cy="36040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48400" y="1143000"/>
            <a:ext cx="609600" cy="36040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sweetclipart.com/multisite/sweetclipart/files/tadpol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3048000"/>
            <a:ext cx="898741" cy="31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3400"/>
            <a:ext cx="9186613" cy="688996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943600" y="1076004"/>
            <a:ext cx="2168769" cy="5794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3999" cy="7120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610" y="381000"/>
            <a:ext cx="3362411" cy="14251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5719513" y="1821986"/>
            <a:ext cx="3119686" cy="14251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-2286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Characterize sites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99" y="1524000"/>
            <a:ext cx="6455001" cy="484125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990600"/>
            <a:ext cx="7924801" cy="4757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 smtClean="0">
                <a:solidFill>
                  <a:schemeClr val="tx1"/>
                </a:solidFill>
              </a:rPr>
              <a:t>Hydrologic </a:t>
            </a:r>
            <a:r>
              <a:rPr lang="en-US" sz="2800" dirty="0" smtClean="0">
                <a:solidFill>
                  <a:schemeClr val="tx1"/>
                </a:solidFill>
              </a:rPr>
              <a:t>conditions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3999" cy="7120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610" y="381000"/>
            <a:ext cx="3362411" cy="14251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5719513" y="1821986"/>
            <a:ext cx="3119686" cy="14251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-2286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Characterize sites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2015 field photos\People\P100035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45114"/>
            <a:ext cx="9220199" cy="69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199" y="1033620"/>
            <a:ext cx="8077201" cy="1328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conductivity (salt)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Dissolved oxygen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3999" cy="7120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610" y="381000"/>
            <a:ext cx="3362411" cy="14251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5719513" y="1821986"/>
            <a:ext cx="3119686" cy="14251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-2286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Characterize sites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457199" y="1033620"/>
            <a:ext cx="7924801" cy="4757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% Impervious surface at 90, 300, 600, and 990 m radii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3999" cy="7120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610" y="381000"/>
            <a:ext cx="3362411" cy="14251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5719513" y="1821986"/>
            <a:ext cx="3119686" cy="14251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-2286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Characterize sites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64694" y="1849958"/>
            <a:ext cx="4559808" cy="4121614"/>
            <a:chOff x="5247933" y="4715894"/>
            <a:chExt cx="2219667" cy="1913506"/>
          </a:xfrm>
        </p:grpSpPr>
        <p:sp>
          <p:nvSpPr>
            <p:cNvPr id="13" name="Oval 12"/>
            <p:cNvSpPr/>
            <p:nvPr/>
          </p:nvSpPr>
          <p:spPr>
            <a:xfrm>
              <a:off x="5598444" y="4997038"/>
              <a:ext cx="1524000" cy="1313793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932552" y="5263410"/>
              <a:ext cx="838200" cy="807156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084952" y="5415810"/>
              <a:ext cx="457200" cy="47625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284244" y="5627595"/>
              <a:ext cx="46892" cy="4571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247933" y="4715894"/>
              <a:ext cx="2219667" cy="1913506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64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457199" y="1033620"/>
            <a:ext cx="7924801" cy="4757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Predator surveys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3999" cy="7120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610" y="381000"/>
            <a:ext cx="3362411" cy="14251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5719513" y="1821986"/>
            <a:ext cx="3119686" cy="14251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-2286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Characterize sites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676400"/>
            <a:ext cx="3294038" cy="2097607"/>
          </a:xfrm>
          <a:prstGeom prst="rect">
            <a:avLst/>
          </a:prstGeom>
        </p:spPr>
      </p:pic>
      <p:pic>
        <p:nvPicPr>
          <p:cNvPr id="4098" name="Picture 2" descr="G:\2015 field photos\Aquatic Inverts\2015June19_OT08_Hellgrammite_BUG_0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7813" y="4323424"/>
            <a:ext cx="3098837" cy="16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2015 field photos\Aquatic Inverts\P1020567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1839" y="4062548"/>
            <a:ext cx="2991799" cy="29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350" y="1226504"/>
            <a:ext cx="3657600" cy="2743200"/>
          </a:xfrm>
          <a:prstGeom prst="rect">
            <a:avLst/>
          </a:prstGeom>
        </p:spPr>
      </p:pic>
      <p:pic>
        <p:nvPicPr>
          <p:cNvPr id="12" name="Picture 2" descr="https://encrypted-tbn1.gstatic.com/images?q=tbn:ANd9GcQKpUSw2VvT49yH3crj4x-WLbBXM1iLEEn5S6m4x_ocaywvq5jc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97091" l="2186" r="100000">
                        <a14:foregroundMark x1="71038" y1="84727" x2="71038" y2="84727"/>
                        <a14:foregroundMark x1="20219" y1="80000" x2="20219" y2="80000"/>
                        <a14:foregroundMark x1="12022" y1="17091" x2="12022" y2="17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350" y="948928"/>
            <a:ext cx="900601" cy="134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81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 txBox="1">
            <a:spLocks/>
          </p:cNvSpPr>
          <p:nvPr/>
        </p:nvSpPr>
        <p:spPr>
          <a:xfrm>
            <a:off x="410919" y="1066800"/>
            <a:ext cx="7149417" cy="933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 smtClean="0">
                <a:solidFill>
                  <a:schemeClr val="tx1"/>
                </a:solidFill>
              </a:rPr>
              <a:t>Metamorphs : Egg masses = </a:t>
            </a:r>
            <a:r>
              <a:rPr lang="en-US" sz="2600" dirty="0">
                <a:solidFill>
                  <a:schemeClr val="tx1"/>
                </a:solidFill>
              </a:rPr>
              <a:t>R</a:t>
            </a:r>
            <a:r>
              <a:rPr lang="en-US" sz="2600" dirty="0" smtClean="0">
                <a:solidFill>
                  <a:schemeClr val="tx1"/>
                </a:solidFill>
              </a:rPr>
              <a:t>elative larval survival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3999" cy="7120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610" y="582350"/>
            <a:ext cx="3362411" cy="14251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1071314" y="2228793"/>
            <a:ext cx="3119686" cy="14251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6319" y="1676400"/>
            <a:ext cx="1773481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Egg mass counts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09800" y="1828800"/>
            <a:ext cx="5994821" cy="4496116"/>
            <a:chOff x="4357194" y="1447800"/>
            <a:chExt cx="3657600" cy="2743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7194" y="1447800"/>
              <a:ext cx="3657600" cy="274320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6934934" y="1494473"/>
              <a:ext cx="1021237" cy="762000"/>
              <a:chOff x="6934934" y="1494473"/>
              <a:chExt cx="1021237" cy="762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934934" y="1494473"/>
                <a:ext cx="1021237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FEFDF9"/>
                  </a:clrFrom>
                  <a:clrTo>
                    <a:srgbClr val="FEFDF9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34934" y="1494473"/>
                <a:ext cx="1021237" cy="762000"/>
              </a:xfrm>
              <a:prstGeom prst="rect">
                <a:avLst/>
              </a:prstGeom>
            </p:spPr>
          </p:pic>
        </p:grpSp>
      </p:grpSp>
      <p:sp>
        <p:nvSpPr>
          <p:cNvPr id="19" name="Title 1"/>
          <p:cNvSpPr txBox="1">
            <a:spLocks/>
          </p:cNvSpPr>
          <p:nvPr/>
        </p:nvSpPr>
        <p:spPr>
          <a:xfrm>
            <a:off x="457200" y="49937"/>
            <a:ext cx="8458200" cy="635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Measure tadpole survival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7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31756</TotalTime>
  <Words>1128</Words>
  <Application>Microsoft Office PowerPoint</Application>
  <PresentationFormat>On-screen Show (4:3)</PresentationFormat>
  <Paragraphs>537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Adjacency</vt:lpstr>
      <vt:lpstr>Wood frog tadpole health and survival along an urbanization gradient   Carly Eakin March 31,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Pilot Season</dc:title>
  <dc:creator>Carly</dc:creator>
  <cp:lastModifiedBy>Eakin</cp:lastModifiedBy>
  <cp:revision>487</cp:revision>
  <dcterms:created xsi:type="dcterms:W3CDTF">2014-10-16T21:09:19Z</dcterms:created>
  <dcterms:modified xsi:type="dcterms:W3CDTF">2016-03-30T19:17:48Z</dcterms:modified>
</cp:coreProperties>
</file>