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23" r:id="rId2"/>
    <p:sldId id="363" r:id="rId3"/>
    <p:sldId id="384" r:id="rId4"/>
    <p:sldId id="385" r:id="rId5"/>
    <p:sldId id="434" r:id="rId6"/>
    <p:sldId id="379" r:id="rId7"/>
    <p:sldId id="435" r:id="rId8"/>
    <p:sldId id="375" r:id="rId9"/>
    <p:sldId id="414" r:id="rId10"/>
    <p:sldId id="417" r:id="rId11"/>
    <p:sldId id="418" r:id="rId12"/>
    <p:sldId id="413" r:id="rId13"/>
    <p:sldId id="405" r:id="rId14"/>
    <p:sldId id="419" r:id="rId15"/>
    <p:sldId id="408" r:id="rId16"/>
    <p:sldId id="421" r:id="rId17"/>
    <p:sldId id="422" r:id="rId18"/>
    <p:sldId id="416" r:id="rId19"/>
    <p:sldId id="411" r:id="rId20"/>
    <p:sldId id="406" r:id="rId21"/>
    <p:sldId id="415" r:id="rId22"/>
    <p:sldId id="423" r:id="rId23"/>
    <p:sldId id="425" r:id="rId24"/>
    <p:sldId id="426" r:id="rId25"/>
    <p:sldId id="427" r:id="rId26"/>
    <p:sldId id="428" r:id="rId27"/>
    <p:sldId id="431" r:id="rId28"/>
    <p:sldId id="378" r:id="rId29"/>
    <p:sldId id="436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00"/>
    <a:srgbClr val="FF99FF"/>
    <a:srgbClr val="FF0000"/>
    <a:srgbClr val="006600"/>
    <a:srgbClr val="B2B2B2"/>
    <a:srgbClr val="0000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306" autoAdjust="0"/>
    <p:restoredTop sz="94660"/>
  </p:normalViewPr>
  <p:slideViewPr>
    <p:cSldViewPr snapToGrid="0">
      <p:cViewPr>
        <p:scale>
          <a:sx n="66" d="100"/>
          <a:sy n="66" d="100"/>
        </p:scale>
        <p:origin x="-1494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85" d="100"/>
          <a:sy n="85" d="100"/>
        </p:scale>
        <p:origin x="-238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363F5-F659-41C5-B6A4-1B7AE124370F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7AE0F-D97D-42EA-964F-392224A4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29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3847EB3A-AC8A-4518-B0BD-0E56EB1F1637}" type="datetimeFigureOut">
              <a:rPr lang="en-US"/>
              <a:pPr>
                <a:defRPr/>
              </a:pPr>
              <a:t>3/30/2016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8A9D9E5D-A007-45A2-AD92-3CD613133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60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2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 taken language on metrics and thresholds from NH.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71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 year old dam immediately upstream has altered hydrology; one of lowest </a:t>
            </a:r>
            <a:r>
              <a:rPr lang="en-US" dirty="0" err="1" smtClean="0"/>
              <a:t>WCoC</a:t>
            </a:r>
            <a:r>
              <a:rPr lang="en-US" dirty="0" smtClean="0"/>
              <a:t> values encountered in floodplain forests.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2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be used in a </a:t>
            </a:r>
            <a:r>
              <a:rPr lang="en-US" dirty="0" err="1" smtClean="0"/>
              <a:t>quantiative</a:t>
            </a:r>
            <a:r>
              <a:rPr lang="en-US" dirty="0" smtClean="0"/>
              <a:t> or scoring fashion as ancillary data, or just as a list of things to consider in evaluating the site and landscape context.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97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Connectivity – refers to immediate connectivity between FP forest and water – some areas of rip-rap but largely connected.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2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Buffer –</a:t>
            </a:r>
          </a:p>
          <a:p>
            <a:r>
              <a:rPr lang="en-US" dirty="0" smtClean="0"/>
              <a:t>Surrounding land use</a:t>
            </a:r>
          </a:p>
          <a:p>
            <a:r>
              <a:rPr lang="en-US" dirty="0" smtClean="0"/>
              <a:t>Landscape Connectivity</a:t>
            </a:r>
          </a:p>
          <a:p>
            <a:r>
              <a:rPr lang="en-US" dirty="0" smtClean="0"/>
              <a:t>Created a GIS tool USING WHAT COVER???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90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Paved roads – O to intact forest 1.0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65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91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Justin – which land cover layer did we use??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99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80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True collaborative project   - Don FL and Bill Nichols, funded by EPA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86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97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33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74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97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2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0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0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073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7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NatureServe approach,</a:t>
            </a:r>
            <a:r>
              <a:rPr lang="en-US" baseline="0" dirty="0" smtClean="0"/>
              <a:t> EI is assessed through a set of …</a:t>
            </a:r>
          </a:p>
          <a:p>
            <a:endParaRPr lang="en-US" baseline="0" dirty="0" smtClean="0"/>
          </a:p>
          <a:p>
            <a:r>
              <a:rPr lang="en-US" dirty="0" smtClean="0"/>
              <a:t>Bullet 3 – idea is to use in both wetland protection and restoration</a:t>
            </a:r>
          </a:p>
          <a:p>
            <a:endParaRPr lang="en-US" dirty="0"/>
          </a:p>
          <a:p>
            <a:r>
              <a:rPr lang="en-US" dirty="0" smtClean="0"/>
              <a:t>Three Pillars – size, condition, LC</a:t>
            </a:r>
          </a:p>
          <a:p>
            <a:endParaRPr lang="en-US" dirty="0"/>
          </a:p>
          <a:p>
            <a:r>
              <a:rPr lang="en-US" dirty="0" smtClean="0"/>
              <a:t>Currently being used by New Hampshire, New Jersey, NY, Colorado, Washington, New Mexico,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88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a number of approaches and perspectives and wetland assessment and classification.  Traditionally, heritage programs focus on VALUES – (left side) rarity, size, uniqueness, irreplaceability – while some regulatory approaches  focus more on FUNCTIONS – </a:t>
            </a:r>
            <a:r>
              <a:rPr lang="en-US" dirty="0" err="1" smtClean="0"/>
              <a:t>floodflow</a:t>
            </a:r>
            <a:r>
              <a:rPr lang="en-US" dirty="0"/>
              <a:t> </a:t>
            </a:r>
            <a:r>
              <a:rPr lang="en-US" dirty="0" smtClean="0"/>
              <a:t>alteration, water quality enhancement.  EIA combines elements of both.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3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three years ago our program received a grant from EPA… to apply EIA methods to Maine.  </a:t>
            </a:r>
          </a:p>
          <a:p>
            <a:endParaRPr lang="en-US" dirty="0"/>
          </a:p>
          <a:p>
            <a:r>
              <a:rPr lang="en-US" dirty="0" smtClean="0"/>
              <a:t>One of the challenges is to adapt a national model to ME, when the national model is meant to apply to wetlands ranging from Prairie Potholes to North Carolina </a:t>
            </a:r>
            <a:r>
              <a:rPr lang="en-US" dirty="0" err="1" smtClean="0"/>
              <a:t>Pocosins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27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6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29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site in central Maine – one of the few areas in Maine that would truly be called urban.   Some historic loss at southwestern side.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2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Sizes are generally in line with NS guidelines on patch size – small, large, matrix – the way natural communities lie on the landscape.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9D9E5D-A007-45A2-AD92-3CD6131330B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2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8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7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3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17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67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14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7CF25-F33A-49EF-B76C-8A28659AB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2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7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9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3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0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7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00"/>
            </a:gs>
            <a:gs pos="50000">
              <a:srgbClr val="002F00"/>
            </a:gs>
            <a:gs pos="100000">
              <a:srgbClr val="00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0" name="Picture 8" descr="doc_transparent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5919788"/>
            <a:ext cx="7112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iujNrcgJvKAhVMLSYKHcJDDDUQjRwIBw&amp;url=https://www.geoexchange.org/epa-wants-30-carbon-cuts-2030/&amp;psig=AFQjCNElaR8ugRcBOf9po1_9rgOpYtJZHQ&amp;ust=1452369654909254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0ahUKEwin682ky5rKAhWC7yYKHfG6D1UQjRwIBw&amp;url=https://www2.des.state.nh.us/nhb_datacheck/&amp;psig=AFQjCNHc-SAG4B3J_1tecOqyghl986bOsw&amp;ust=1452355302134562" TargetMode="External"/><Relationship Id="rId11" Type="http://schemas.openxmlformats.org/officeDocument/2006/relationships/hyperlink" Target="http://www.google.com/url?sa=i&amp;rct=j&amp;q=&amp;esrc=s&amp;source=images&amp;cd=&amp;cad=rja&amp;uact=8&amp;ved=0ahUKEwi5w96OzujLAhWMHB4KHdpmCuIQjRwIBw&amp;url=http://www.maine.gov/dep/gis/datamaps/lawb_aqua_index/lawb_aqua_index.kml&amp;psig=AFQjCNFMdBD253QgXyVury5dRDoRd-fusA&amp;ust=1459434151597891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source=images&amp;cd=&amp;cad=rja&amp;uact=8&amp;ved=0ahUKEwjpit-tvZrKAhUIKyYKHfVFAo0QjRwIBw&amp;url=http://www.natureserve.org/join-natureserve-and-partners-uncover-natures-gems-rsvp-today&amp;psig=AFQjCNESC2bXiqWNg_jiM3BFPN4FGK4thQ&amp;ust=1452351567930334" TargetMode="Externa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hyperlink" Target="http://www.google.com/url?sa=i&amp;rct=j&amp;q=&amp;esrc=s&amp;source=images&amp;cd=&amp;cad=rja&amp;uact=8&amp;ved=0ahUKEwjsjbzrjpjKAhWJOSYKHY0VCpAQjRwIBw&amp;url=http://www.citytowninfo.com/places/maine/map&amp;psig=AFQjCNEdCBHjXeulBSDYRVrniH7OaBWeMg&amp;ust=145227035926280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openxmlformats.org/officeDocument/2006/relationships/hyperlink" Target="https://www.google.com/url?sa=i&amp;rct=j&amp;q=&amp;esrc=s&amp;source=images&amp;cd=&amp;cad=rja&amp;uact=8&amp;ved=0ahUKEwjo3Zzp2prKAhWBXSYKHd4iAykQjRwIBw&amp;url=https://en.wikipedia.org/wiki/Laportea_canadensis&amp;psig=AFQjCNFnmpJko4enwKwpAp0E2OLypJ01Zw&amp;ust=1452359469330285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s://www.google.com/url?sa=i&amp;rct=j&amp;q=&amp;esrc=s&amp;source=images&amp;cd=&amp;cad=rja&amp;uact=8&amp;ved=0ahUKEwjYg9yL2JrKAhUBOiYKHSHFCmwQjRwIBw&amp;url=https://gobotany.newenglandwild.org/species/matteuccia/struthiopteris/&amp;psig=AFQjCNEs94qBwv6QfJF0kJiK_HkAymWYnw&amp;ust=1452358746054394" TargetMode="Externa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k0JfUgebLAhXJ9x4KHbGSBJ8QjRwIBw&amp;url=http://mnfi.anr.msu.edu/communities/community.cfm?id%3D10658&amp;psig=AFQjCNGKLLkCWqQToilTI0NZAsDBfIgsKw&amp;ust=145934492159923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hyperlink" Target="http://www.google.com/url?sa=i&amp;rct=j&amp;q=&amp;esrc=s&amp;source=images&amp;cd=&amp;cad=rja&amp;uact=8&amp;ved=0ahUKEwi9mt7rgebLAhVHJh4KHRdHBRAQjRwIBw&amp;url=http://www.dec.ny.gov/animals/85205.html&amp;psig=AFQjCNE-vxO2LBIEigUSmn5AAOJOFBxs2A&amp;ust=1459344977139513" TargetMode="Externa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://www.google.com/url?sa=i&amp;rct=j&amp;q=&amp;esrc=s&amp;source=images&amp;cd=&amp;cad=rja&amp;uact=8&amp;ved=0ahUKEwj8xe_blaLKAhXG4iYKHUXkDRYQjRwIBw&amp;url=http://www.epa.gov/wetlands/prairie-potholes&amp;v6u=https://s-v6exp1-ds.metric.gstatic.com/gen_204?ip%3D169.244.19.52%26ts%3D1452529396801542%26auth%3Dupi7mc7qve4leruk2v66cbc7ocj2jehp%26rndm%3D0.7569301607833335&amp;v6s=2&amp;v6t=19780&amp;psig=AFQjCNH6O2ijL1HP1NhkCqJIC1ibbE-Xww&amp;ust=1452615796748603" TargetMode="External"/><Relationship Id="rId7" Type="http://schemas.openxmlformats.org/officeDocument/2006/relationships/hyperlink" Target="http://www.google.com/url?sa=i&amp;rct=j&amp;q=&amp;esrc=s&amp;source=images&amp;cd=&amp;cad=rja&amp;uact=8&amp;ved=0ahUKEwjuk8CW3-jLAhULqh4KHRzfDOUQjRwIBw&amp;url=http%3A%2F%2Fwww.nhdfl.org%2Fabout-forests-and-lands%2Fbureaus%2Fnatural-heritage-bureau%2Fphoto-index%2Fblack-ash-swamp-saxifrage-swamp.aspx&amp;psig=AFQjCNFEa1N5LY4qKaNx8K3n1VYNrOb-nw&amp;ust=145943875165578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://www.google.com/url?sa=i&amp;rct=j&amp;q=&amp;esrc=s&amp;source=images&amp;cd=&amp;cad=rja&amp;uact=8&amp;ved=0ahUKEwi7nIq-zOjLAhWGKh4KHeFuBXIQjRwIBw&amp;url=http://northbiomes.weebly.com/mangrove-swamps.html&amp;bvm=bv.118353311,bs.2,d.dmo&amp;psig=AFQjCNFnnvD9SeqpT8kAvHhZtQLWkSXSAQ&amp;ust=1459433731402892" TargetMode="Externa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iujNrcgJvKAhVMLSYKHcJDDDUQjRwIBw&amp;url=https://www.geoexchange.org/epa-wants-30-carbon-cuts-2030/&amp;psig=AFQjCNElaR8ugRcBOf9po1_9rgOpYtJZHQ&amp;ust=1452369654909254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0ahUKEwin682ky5rKAhWC7yYKHfG6D1UQjRwIBw&amp;url=https://www2.des.state.nh.us/nhb_datacheck/&amp;psig=AFQjCNHc-SAG4B3J_1tecOqyghl986bOsw&amp;ust=1452355302134562" TargetMode="External"/><Relationship Id="rId11" Type="http://schemas.openxmlformats.org/officeDocument/2006/relationships/hyperlink" Target="http://www.google.com/url?sa=i&amp;rct=j&amp;q=&amp;esrc=s&amp;source=images&amp;cd=&amp;cad=rja&amp;uact=8&amp;ved=0ahUKEwi5w96OzujLAhWMHB4KHdpmCuIQjRwIBw&amp;url=http://www.maine.gov/dep/gis/datamaps/lawb_aqua_index/lawb_aqua_index.kml&amp;psig=AFQjCNFMdBD253QgXyVury5dRDoRd-fusA&amp;ust=1459434151597891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source=images&amp;cd=&amp;cad=rja&amp;uact=8&amp;ved=0ahUKEwjpit-tvZrKAhUIKyYKHfVFAo0QjRwIBw&amp;url=http://www.natureserve.org/join-natureserve-and-partners-uncover-natures-gems-rsvp-today&amp;psig=AFQjCNESC2bXiqWNg_jiM3BFPN4FGK4thQ&amp;ust=1452351567930334" TargetMode="Externa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hyperlink" Target="http://www.google.com/url?sa=i&amp;rct=j&amp;q=&amp;esrc=s&amp;source=images&amp;cd=&amp;cad=rja&amp;uact=8&amp;ved=0ahUKEwjsjbzrjpjKAhWJOSYKHY0VCpAQjRwIBw&amp;url=http://www.citytowninfo.com/places/maine/map&amp;psig=AFQjCNEdCBHjXeulBSDYRVrniH7OaBWeMg&amp;ust=145227035926280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2019300" y="242888"/>
            <a:ext cx="13198475" cy="1470025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FFFF00"/>
                </a:solidFill>
              </a:rPr>
              <a:t>Ecological Integrity </a:t>
            </a:r>
            <a:r>
              <a:rPr lang="en-US" sz="3600" b="1" dirty="0" smtClean="0">
                <a:solidFill>
                  <a:srgbClr val="FFFF00"/>
                </a:solidFill>
              </a:rPr>
              <a:t>Assessment 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of Maine Wetlands</a:t>
            </a:r>
            <a:endParaRPr lang="en-US" altLang="en-US" sz="3400" b="1" dirty="0" smtClean="0">
              <a:solidFill>
                <a:schemeClr val="bg1"/>
              </a:solidFill>
            </a:endParaRPr>
          </a:p>
        </p:txBody>
      </p:sp>
      <p:pic>
        <p:nvPicPr>
          <p:cNvPr id="16388" name="Picture 7" descr="MCj03229570000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5715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MCj03229570000[1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0" y="0"/>
            <a:ext cx="5715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97297" y="2930501"/>
            <a:ext cx="7951788" cy="1047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b="1" dirty="0" smtClean="0">
                <a:solidFill>
                  <a:schemeClr val="bg1"/>
                </a:solidFill>
              </a:rPr>
              <a:t>Andy Cutko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1" dirty="0" smtClean="0">
                <a:solidFill>
                  <a:schemeClr val="bg1"/>
                </a:solidFill>
              </a:rPr>
              <a:t>Maine Natural Areas Program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b="1" dirty="0" smtClean="0">
                <a:solidFill>
                  <a:schemeClr val="bg1"/>
                </a:solidFill>
              </a:rPr>
              <a:t>March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209" y="4551900"/>
            <a:ext cx="1683836" cy="1094155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85" y="1628139"/>
            <a:ext cx="3727166" cy="4700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41" y="468085"/>
            <a:ext cx="8657416" cy="6005727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358348" y="819590"/>
            <a:ext cx="2235201" cy="523220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Condition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5284" y="1767473"/>
            <a:ext cx="6712859" cy="4431983"/>
          </a:xfrm>
          <a:prstGeom prst="rect">
            <a:avLst/>
          </a:prstGeom>
          <a:solidFill>
            <a:srgbClr val="006600">
              <a:alpha val="6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Vegetation</a:t>
            </a:r>
          </a:p>
          <a:p>
            <a:pPr marL="182880"/>
            <a:r>
              <a:rPr lang="en-US" b="1" dirty="0" smtClean="0">
                <a:solidFill>
                  <a:schemeClr val="bg1"/>
                </a:solidFill>
              </a:rPr>
              <a:t>	Composition</a:t>
            </a:r>
          </a:p>
          <a:p>
            <a:pPr marL="182880"/>
            <a:r>
              <a:rPr lang="en-US" b="1" dirty="0" smtClean="0">
                <a:solidFill>
                  <a:schemeClr val="bg1"/>
                </a:solidFill>
              </a:rPr>
              <a:t>	Regeneration</a:t>
            </a:r>
          </a:p>
          <a:p>
            <a:pPr marL="182880"/>
            <a:r>
              <a:rPr lang="en-US" b="1" dirty="0" smtClean="0">
                <a:solidFill>
                  <a:schemeClr val="bg1"/>
                </a:solidFill>
              </a:rPr>
              <a:t>	Invasive Cover</a:t>
            </a:r>
          </a:p>
          <a:p>
            <a:pPr marL="182880"/>
            <a:r>
              <a:rPr lang="en-US" b="1" dirty="0" smtClean="0">
                <a:solidFill>
                  <a:schemeClr val="bg1"/>
                </a:solidFill>
              </a:rPr>
              <a:t>	Structure</a:t>
            </a:r>
          </a:p>
          <a:p>
            <a:pPr marL="548640"/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Hydrology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Water source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Hydroperiod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Connectivity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Soils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Disturbance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Physical patch diversity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714" y="185045"/>
            <a:ext cx="8519885" cy="652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569029" y="1886858"/>
            <a:ext cx="1117600" cy="5225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75427" y="2532745"/>
            <a:ext cx="1117600" cy="52251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2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41" y="468086"/>
            <a:ext cx="8657416" cy="600572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5118" y="769852"/>
            <a:ext cx="2278744" cy="523220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Condition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296829" y="297518"/>
            <a:ext cx="3590692" cy="2848453"/>
            <a:chOff x="5296829" y="297518"/>
            <a:chExt cx="3590692" cy="284845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12673" y="297518"/>
              <a:ext cx="2274848" cy="1991108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flipV="1">
              <a:off x="5296829" y="2174488"/>
              <a:ext cx="1505415" cy="971483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726556" y="297518"/>
              <a:ext cx="1326004" cy="369332"/>
            </a:xfrm>
            <a:prstGeom prst="rect">
              <a:avLst/>
            </a:prstGeom>
            <a:solidFill>
              <a:srgbClr val="006600">
                <a:alpha val="8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Hydrology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13714" y="3470949"/>
            <a:ext cx="2689520" cy="3245710"/>
            <a:chOff x="6313714" y="3470949"/>
            <a:chExt cx="2689520" cy="3245710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397" y="4366210"/>
              <a:ext cx="1762837" cy="235044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252750" y="4382154"/>
              <a:ext cx="607859" cy="369332"/>
            </a:xfrm>
            <a:prstGeom prst="rect">
              <a:avLst/>
            </a:prstGeom>
            <a:solidFill>
              <a:srgbClr val="006600">
                <a:alpha val="8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Soil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 flipV="1">
              <a:off x="6313714" y="3470949"/>
              <a:ext cx="2177143" cy="1095871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39568" y="3759200"/>
            <a:ext cx="5046832" cy="2634943"/>
            <a:chOff x="439568" y="3759200"/>
            <a:chExt cx="5046832" cy="2634943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3145972" y="3759200"/>
              <a:ext cx="2340428" cy="791029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71" y="3759200"/>
              <a:ext cx="3381829" cy="2529127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74021" y="3834218"/>
              <a:ext cx="1351717" cy="369332"/>
            </a:xfrm>
            <a:prstGeom prst="rect">
              <a:avLst/>
            </a:prstGeom>
            <a:solidFill>
              <a:srgbClr val="006600">
                <a:alpha val="8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Vegetation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>
              <a:off x="439568" y="5525981"/>
              <a:ext cx="270640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FFFF00"/>
                  </a:solidFill>
                </a:rPr>
                <a:t>Weighted </a:t>
              </a:r>
              <a:r>
                <a:rPr lang="en-US" altLang="en-US" sz="1800" b="1" dirty="0" err="1" smtClean="0">
                  <a:solidFill>
                    <a:srgbClr val="FFFF00"/>
                  </a:solidFill>
                </a:rPr>
                <a:t>coefficent</a:t>
              </a:r>
              <a:r>
                <a:rPr lang="en-US" altLang="en-US" sz="1800" b="1" dirty="0" smtClean="0">
                  <a:solidFill>
                    <a:srgbClr val="FFFF00"/>
                  </a:solidFill>
                </a:rPr>
                <a:t> of conservatism </a:t>
              </a:r>
              <a:r>
                <a:rPr lang="en-US" altLang="en-US" sz="1800" b="1" dirty="0">
                  <a:solidFill>
                    <a:srgbClr val="FFFF00"/>
                  </a:solidFill>
                </a:rPr>
                <a:t>= </a:t>
              </a:r>
              <a:r>
                <a:rPr lang="en-US" altLang="en-US" sz="1800" b="1" dirty="0" smtClean="0">
                  <a:solidFill>
                    <a:srgbClr val="FFFF00"/>
                  </a:solidFill>
                </a:rPr>
                <a:t>1.29</a:t>
              </a:r>
              <a:endParaRPr lang="en-US" altLang="en-US" sz="1800" b="1" dirty="0">
                <a:solidFill>
                  <a:srgbClr val="FFFF00"/>
                </a:solidFill>
              </a:endParaRPr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540" y="5304148"/>
              <a:ext cx="817309" cy="1089995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10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Rectangle 3"/>
          <p:cNvSpPr>
            <a:spLocks noGrp="1" noChangeArrowheads="1"/>
          </p:cNvSpPr>
          <p:nvPr>
            <p:ph type="title"/>
          </p:nvPr>
        </p:nvSpPr>
        <p:spPr>
          <a:xfrm>
            <a:off x="647700" y="-4195"/>
            <a:ext cx="8024813" cy="1139825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Stressors Checklist</a:t>
            </a: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484633"/>
              </p:ext>
            </p:extLst>
          </p:nvPr>
        </p:nvGraphicFramePr>
        <p:xfrm>
          <a:off x="647700" y="899885"/>
          <a:ext cx="7906657" cy="551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Document" r:id="rId4" imgW="9397897" imgH="6567159" progId="Word.Document.8">
                  <p:embed/>
                </p:oleObj>
              </mc:Choice>
              <mc:Fallback>
                <p:oleObj name="Document" r:id="rId4" imgW="9397897" imgH="656715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899885"/>
                        <a:ext cx="7906657" cy="5519875"/>
                      </a:xfrm>
                      <a:prstGeom prst="rect">
                        <a:avLst/>
                      </a:prstGeom>
                      <a:solidFill>
                        <a:srgbClr val="F9F9F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33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41" y="468085"/>
            <a:ext cx="8657416" cy="6005727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17371" y="819590"/>
            <a:ext cx="3585029" cy="523220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Condition =  D  (2.6)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8698" y="1651359"/>
            <a:ext cx="4822373" cy="4431983"/>
          </a:xfrm>
          <a:prstGeom prst="rect">
            <a:avLst/>
          </a:prstGeom>
          <a:solidFill>
            <a:srgbClr val="006600">
              <a:alpha val="6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Vegetation   			</a:t>
            </a:r>
            <a:r>
              <a:rPr lang="en-US" sz="2400" b="1" u="sng" dirty="0" smtClean="0">
                <a:solidFill>
                  <a:schemeClr val="bg1"/>
                </a:solidFill>
              </a:rPr>
              <a:t>2.0</a:t>
            </a:r>
          </a:p>
          <a:p>
            <a:pPr marL="182880"/>
            <a:r>
              <a:rPr lang="en-US" b="1" dirty="0" smtClean="0">
                <a:solidFill>
                  <a:schemeClr val="bg1"/>
                </a:solidFill>
              </a:rPr>
              <a:t>	Composition		D (1)</a:t>
            </a:r>
          </a:p>
          <a:p>
            <a:pPr marL="182880"/>
            <a:r>
              <a:rPr lang="en-US" b="1" dirty="0" smtClean="0">
                <a:solidFill>
                  <a:schemeClr val="bg1"/>
                </a:solidFill>
              </a:rPr>
              <a:t>	Regeneration		C (3)	</a:t>
            </a:r>
          </a:p>
          <a:p>
            <a:pPr marL="182880"/>
            <a:r>
              <a:rPr lang="en-US" b="1" dirty="0" smtClean="0">
                <a:solidFill>
                  <a:schemeClr val="bg1"/>
                </a:solidFill>
              </a:rPr>
              <a:t>	Invasive Species 	D (1)	</a:t>
            </a:r>
          </a:p>
          <a:p>
            <a:pPr marL="182880"/>
            <a:r>
              <a:rPr lang="en-US" b="1" dirty="0" smtClean="0">
                <a:solidFill>
                  <a:schemeClr val="bg1"/>
                </a:solidFill>
              </a:rPr>
              <a:t>	Structure		C (3) </a:t>
            </a:r>
          </a:p>
          <a:p>
            <a:pPr marL="548640"/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Hydrology			</a:t>
            </a:r>
            <a:r>
              <a:rPr lang="en-US" sz="2400" b="1" u="sng" dirty="0" smtClean="0">
                <a:solidFill>
                  <a:schemeClr val="bg1"/>
                </a:solidFill>
              </a:rPr>
              <a:t>2.0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Water source		D (1)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Hydroperiod</a:t>
            </a:r>
            <a:r>
              <a:rPr lang="en-US" b="1" dirty="0" smtClean="0">
                <a:solidFill>
                  <a:schemeClr val="bg1"/>
                </a:solidFill>
              </a:rPr>
              <a:t>		D (1)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Connectivity		B (4)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Soils				</a:t>
            </a:r>
            <a:r>
              <a:rPr lang="en-US" sz="2400" b="1" u="sng" dirty="0" smtClean="0">
                <a:solidFill>
                  <a:schemeClr val="bg1"/>
                </a:solidFill>
              </a:rPr>
              <a:t>3.0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Disturbance		C (3)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Physical patch diversity  C (3)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9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167" y="362149"/>
            <a:ext cx="8086121" cy="5639596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7974" y="508837"/>
            <a:ext cx="4092711" cy="523220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Landscape Context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5828" y="322548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50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70819" y="3839554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250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54914" y="465514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500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277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Land Use Index</a:t>
            </a:r>
          </a:p>
        </p:txBody>
      </p:sp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914400" y="990600"/>
            <a:ext cx="7467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479" tIns="41239" rIns="82479" bIns="41239"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chemeClr val="bg1"/>
                </a:solidFill>
              </a:rPr>
              <a:t>Using </a:t>
            </a:r>
            <a:r>
              <a:rPr lang="en-US" sz="2400" b="1" dirty="0" smtClean="0">
                <a:solidFill>
                  <a:schemeClr val="bg1"/>
                </a:solidFill>
              </a:rPr>
              <a:t>Land </a:t>
            </a:r>
            <a:r>
              <a:rPr lang="en-US" sz="2400" b="1" dirty="0">
                <a:solidFill>
                  <a:schemeClr val="bg1"/>
                </a:solidFill>
              </a:rPr>
              <a:t>cover data in a </a:t>
            </a:r>
            <a:r>
              <a:rPr lang="en-US" sz="2400" b="1" dirty="0" smtClean="0">
                <a:solidFill>
                  <a:schemeClr val="bg1"/>
                </a:solidFill>
              </a:rPr>
              <a:t>GIS: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Each </a:t>
            </a:r>
            <a:r>
              <a:rPr lang="en-US" sz="2400" dirty="0">
                <a:solidFill>
                  <a:schemeClr val="bg1"/>
                </a:solidFill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over </a:t>
            </a:r>
            <a:r>
              <a:rPr lang="en-US" sz="2400" dirty="0">
                <a:solidFill>
                  <a:schemeClr val="bg1"/>
                </a:solidFill>
              </a:rPr>
              <a:t>type is assigned </a:t>
            </a:r>
            <a:r>
              <a:rPr lang="en-US" sz="2400" dirty="0" smtClean="0">
                <a:solidFill>
                  <a:schemeClr val="bg1"/>
                </a:solidFill>
              </a:rPr>
              <a:t>a coefficient </a:t>
            </a:r>
            <a:r>
              <a:rPr lang="en-US" sz="2400" dirty="0">
                <a:solidFill>
                  <a:schemeClr val="bg1"/>
                </a:solidFill>
              </a:rPr>
              <a:t>value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261195" name="Group 7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54533"/>
              </p:ext>
            </p:extLst>
          </p:nvPr>
        </p:nvGraphicFramePr>
        <p:xfrm>
          <a:off x="413658" y="1623664"/>
          <a:ext cx="8229600" cy="5017075"/>
        </p:xfrm>
        <a:graphic>
          <a:graphicData uri="http://schemas.openxmlformats.org/drawingml/2006/table">
            <a:tbl>
              <a:tblPr/>
              <a:tblGrid>
                <a:gridCol w="7094538"/>
                <a:gridCol w="1135062"/>
              </a:tblGrid>
              <a:tr h="257487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26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Land Use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Coefficient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C6C6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Paved roads / parking lots / domestic or commercially developed buildings / mining (gravel pit, quarry, open pit, strip mining)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Unpaved roads (e.g., driveway, tractor trail) / abandoned mines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Agriculture (tilled crop production) / intensively developed vegetation (golf courses, lawns, etc.)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Vegetation conversion (chaining, cabling,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rotochopping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clearcut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Heavy grazing on rangeland or pastures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Heavy logging or tree removal with 50-75% of trees &gt;30 cm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dbh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removed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Intense recreation (ATV use / camping / sport fields / popular fishing spot, etc.) / military training areas (armor, mechanized)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Agriculture - permanent crop (vineyards, orchards, nurseries, berry production, introduced hay field and pastures, etc.)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Commercial tree plantations / Christmas tree farms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Dam sites and flood disturbed shorelines around water storage reservoirs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Recent old fields and other disturbed fallow lands dominated by ruderal and exotic species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Moderate grazing on rangeland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Moderate recreation (high-use trail)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Mature old fields and other fallow lands with natural composition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Selective logging or tree removal with &lt;50% of trees &gt;30 cm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dbh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removed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Light grazing / light recreation (low-use trail) / haying of native grassland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64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Natural area / land managed for native vegetation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425" name="Text Box 76"/>
          <p:cNvSpPr txBox="1">
            <a:spLocks noChangeArrowheads="1"/>
          </p:cNvSpPr>
          <p:nvPr/>
        </p:nvSpPr>
        <p:spPr bwMode="auto">
          <a:xfrm>
            <a:off x="647700" y="6613525"/>
            <a:ext cx="670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1" i="1" dirty="0">
                <a:solidFill>
                  <a:schemeClr val="bg1"/>
                </a:solidFill>
                <a:latin typeface="Times New Roman" pitchFamily="18" charset="0"/>
              </a:rPr>
              <a:t>* Modified from </a:t>
            </a:r>
            <a:r>
              <a:rPr lang="en-US" altLang="en-US" sz="1000" b="1" i="1" dirty="0" err="1">
                <a:solidFill>
                  <a:schemeClr val="bg1"/>
                </a:solidFill>
                <a:latin typeface="Times New Roman" pitchFamily="18" charset="0"/>
              </a:rPr>
              <a:t>Hauer</a:t>
            </a:r>
            <a:r>
              <a:rPr lang="en-US" altLang="en-US" sz="1000" b="1" i="1" dirty="0">
                <a:solidFill>
                  <a:schemeClr val="bg1"/>
                </a:solidFill>
                <a:latin typeface="Times New Roman" pitchFamily="18" charset="0"/>
              </a:rPr>
              <a:t> et al. 2002</a:t>
            </a:r>
          </a:p>
        </p:txBody>
      </p:sp>
    </p:spTree>
    <p:extLst>
      <p:ext uri="{BB962C8B-B14F-4D97-AF65-F5344CB8AC3E}">
        <p14:creationId xmlns:p14="http://schemas.microsoft.com/office/powerpoint/2010/main" val="348839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9"/>
          <p:cNvSpPr>
            <a:spLocks noChangeArrowheads="1"/>
          </p:cNvSpPr>
          <p:nvPr/>
        </p:nvSpPr>
        <p:spPr bwMode="auto">
          <a:xfrm>
            <a:off x="0" y="438376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7179" name="Rectangle 75"/>
          <p:cNvSpPr>
            <a:spLocks noChangeArrowheads="1"/>
          </p:cNvSpPr>
          <p:nvPr/>
        </p:nvSpPr>
        <p:spPr bwMode="auto">
          <a:xfrm>
            <a:off x="381000" y="558006"/>
            <a:ext cx="8229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cs typeface="Times New Roman" pitchFamily="18" charset="0"/>
              </a:rPr>
              <a:t>Land Use Index Scoring Table</a:t>
            </a:r>
          </a:p>
        </p:txBody>
      </p:sp>
      <p:sp>
        <p:nvSpPr>
          <p:cNvPr id="17413" name="Rectangle 238"/>
          <p:cNvSpPr>
            <a:spLocks noChangeArrowheads="1"/>
          </p:cNvSpPr>
          <p:nvPr/>
        </p:nvSpPr>
        <p:spPr bwMode="auto">
          <a:xfrm>
            <a:off x="152400" y="4410756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7353" name="Rectangle 249"/>
          <p:cNvSpPr>
            <a:spLocks noChangeArrowheads="1"/>
          </p:cNvSpPr>
          <p:nvPr/>
        </p:nvSpPr>
        <p:spPr bwMode="auto">
          <a:xfrm>
            <a:off x="244475" y="3898221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bg1"/>
                </a:solidFill>
              </a:rPr>
              <a:t>Overall land use index</a:t>
            </a:r>
            <a:r>
              <a:rPr lang="en-US" sz="2200" dirty="0">
                <a:solidFill>
                  <a:schemeClr val="bg1"/>
                </a:solidFill>
              </a:rPr>
              <a:t> is then assigned a metric rating</a:t>
            </a:r>
          </a:p>
        </p:txBody>
      </p:sp>
      <p:sp>
        <p:nvSpPr>
          <p:cNvPr id="47354" name="Rectangle 250"/>
          <p:cNvSpPr>
            <a:spLocks noChangeArrowheads="1"/>
          </p:cNvSpPr>
          <p:nvPr/>
        </p:nvSpPr>
        <p:spPr bwMode="auto">
          <a:xfrm>
            <a:off x="244475" y="1262743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   Weight </a:t>
            </a:r>
            <a:r>
              <a:rPr lang="en-US" sz="2400" b="1" dirty="0">
                <a:solidFill>
                  <a:schemeClr val="bg1"/>
                </a:solidFill>
              </a:rPr>
              <a:t>of index values in each of the three </a:t>
            </a:r>
            <a:r>
              <a:rPr lang="en-US" sz="2400" b="1" dirty="0" smtClean="0">
                <a:solidFill>
                  <a:schemeClr val="bg1"/>
                </a:solidFill>
              </a:rPr>
              <a:t>concentric zones toward overall </a:t>
            </a:r>
            <a:r>
              <a:rPr lang="en-US" sz="2400" b="1" dirty="0">
                <a:solidFill>
                  <a:schemeClr val="bg1"/>
                </a:solidFill>
              </a:rPr>
              <a:t>score…</a:t>
            </a:r>
          </a:p>
        </p:txBody>
      </p:sp>
      <p:sp>
        <p:nvSpPr>
          <p:cNvPr id="47356" name="Rectangle 252"/>
          <p:cNvSpPr>
            <a:spLocks noChangeArrowheads="1"/>
          </p:cNvSpPr>
          <p:nvPr/>
        </p:nvSpPr>
        <p:spPr bwMode="auto">
          <a:xfrm>
            <a:off x="762000" y="2177143"/>
            <a:ext cx="7467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479" tIns="41239" rIns="82479" bIns="41239"/>
          <a:lstStyle/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Buffer (0-50): 					60</a:t>
            </a:r>
            <a:r>
              <a:rPr lang="en-US" sz="2400" dirty="0">
                <a:solidFill>
                  <a:schemeClr val="bg1"/>
                </a:solidFill>
              </a:rPr>
              <a:t>%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Surrounding land </a:t>
            </a:r>
            <a:r>
              <a:rPr lang="en-US" sz="2400" dirty="0" smtClean="0">
                <a:solidFill>
                  <a:schemeClr val="bg1"/>
                </a:solidFill>
              </a:rPr>
              <a:t>use (50-250): 		25</a:t>
            </a:r>
            <a:r>
              <a:rPr lang="en-US" sz="2400" dirty="0">
                <a:solidFill>
                  <a:schemeClr val="bg1"/>
                </a:solidFill>
              </a:rPr>
              <a:t>%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Landscape </a:t>
            </a:r>
            <a:r>
              <a:rPr lang="en-US" sz="2400" dirty="0" smtClean="0">
                <a:solidFill>
                  <a:schemeClr val="bg1"/>
                </a:solidFill>
              </a:rPr>
              <a:t>connectivity (250-500): 	15</a:t>
            </a:r>
            <a:r>
              <a:rPr lang="en-US" sz="2400" dirty="0">
                <a:solidFill>
                  <a:schemeClr val="bg1"/>
                </a:solidFill>
              </a:rPr>
              <a:t>%</a:t>
            </a:r>
          </a:p>
        </p:txBody>
      </p:sp>
      <p:graphicFrame>
        <p:nvGraphicFramePr>
          <p:cNvPr id="9" name="Group 2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461481"/>
              </p:ext>
            </p:extLst>
          </p:nvPr>
        </p:nvGraphicFramePr>
        <p:xfrm>
          <a:off x="701675" y="5009694"/>
          <a:ext cx="7772400" cy="1006476"/>
        </p:xfrm>
        <a:graphic>
          <a:graphicData uri="http://schemas.openxmlformats.org/drawingml/2006/table">
            <a:tbl>
              <a:tblPr/>
              <a:tblGrid>
                <a:gridCol w="1823811"/>
                <a:gridCol w="2365828"/>
                <a:gridCol w="2104572"/>
                <a:gridCol w="1478189"/>
              </a:tblGrid>
              <a:tr h="335492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Metric Rating (National 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Excellent (A)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Good (B)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Fair (C)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Poor (D)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0.95 - 1.0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0.80 - 0.94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0.4 - 0.79 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&lt; 0.4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15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20534"/>
            <a:ext cx="6415313" cy="535810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3954" y="6029986"/>
            <a:ext cx="7675404" cy="61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146" y="508837"/>
            <a:ext cx="5355454" cy="523220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Landscape Context  = 0.52 (C)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8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923259"/>
              </p:ext>
            </p:extLst>
          </p:nvPr>
        </p:nvGraphicFramePr>
        <p:xfrm>
          <a:off x="1142999" y="0"/>
          <a:ext cx="6738258" cy="8716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" name="Acrobat Document" r:id="rId4" imgW="5829300" imgH="7543800" progId="AcroExch.Document.11">
                  <p:embed/>
                </p:oleObj>
              </mc:Choice>
              <mc:Fallback>
                <p:oleObj name="Acrobat Document" r:id="rId4" imgW="5829300" imgH="75438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99" y="0"/>
                        <a:ext cx="6738258" cy="871655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4145" y="508837"/>
            <a:ext cx="6806883" cy="523220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Landscape Context:  Manual Override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3289" y="5967397"/>
            <a:ext cx="3156540" cy="523220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LC =0.65 (C)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28840" y="266515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</a:rPr>
              <a:t>Topics to Be Covered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206" y="1373087"/>
            <a:ext cx="8604629" cy="3425825"/>
          </a:xfrm>
        </p:spPr>
        <p:txBody>
          <a:bodyPr/>
          <a:lstStyle/>
          <a:p>
            <a:r>
              <a:rPr lang="en-US" altLang="en-US" sz="3000" b="1" dirty="0" smtClean="0">
                <a:solidFill>
                  <a:schemeClr val="bg1"/>
                </a:solidFill>
              </a:rPr>
              <a:t>Background on Ecological Integrity     	Assessment</a:t>
            </a:r>
          </a:p>
          <a:p>
            <a:r>
              <a:rPr lang="en-US" altLang="en-US" sz="3000" b="1" dirty="0" smtClean="0">
                <a:solidFill>
                  <a:schemeClr val="bg1"/>
                </a:solidFill>
              </a:rPr>
              <a:t>Development of EIA for use in Maine </a:t>
            </a:r>
          </a:p>
          <a:p>
            <a:r>
              <a:rPr lang="en-US" altLang="en-US" sz="3000" b="1" dirty="0">
                <a:solidFill>
                  <a:schemeClr val="bg1"/>
                </a:solidFill>
              </a:rPr>
              <a:t>A Tale of Two </a:t>
            </a:r>
            <a:r>
              <a:rPr lang="en-US" altLang="en-US" sz="3000" b="1" dirty="0" smtClean="0">
                <a:solidFill>
                  <a:schemeClr val="bg1"/>
                </a:solidFill>
              </a:rPr>
              <a:t>Swamps - Real Life Examples!</a:t>
            </a:r>
          </a:p>
          <a:p>
            <a:r>
              <a:rPr lang="en-US" altLang="en-US" sz="3000" b="1" dirty="0" smtClean="0">
                <a:solidFill>
                  <a:schemeClr val="bg1"/>
                </a:solidFill>
              </a:rPr>
              <a:t>Take Home Messages</a:t>
            </a:r>
          </a:p>
        </p:txBody>
      </p:sp>
      <p:sp>
        <p:nvSpPr>
          <p:cNvPr id="4" name="AutoShape 2" descr="Image result for Maine DEP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Maine DEP log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4801" y="4109962"/>
            <a:ext cx="8606971" cy="2603934"/>
            <a:chOff x="304801" y="4109962"/>
            <a:chExt cx="8606971" cy="2603934"/>
          </a:xfrm>
        </p:grpSpPr>
        <p:grpSp>
          <p:nvGrpSpPr>
            <p:cNvPr id="2" name="Group 1"/>
            <p:cNvGrpSpPr/>
            <p:nvPr/>
          </p:nvGrpSpPr>
          <p:grpSpPr>
            <a:xfrm>
              <a:off x="304801" y="4109962"/>
              <a:ext cx="8606971" cy="2603934"/>
              <a:chOff x="304801" y="4210131"/>
              <a:chExt cx="8606971" cy="2603934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304801" y="4210131"/>
                <a:ext cx="8606971" cy="2576307"/>
                <a:chOff x="304801" y="4210131"/>
                <a:chExt cx="8606971" cy="2576307"/>
              </a:xfrm>
            </p:grpSpPr>
            <p:pic>
              <p:nvPicPr>
                <p:cNvPr id="8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4098" y="4210131"/>
                  <a:ext cx="1878280" cy="1408667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" name="Picture 4" descr="http://www.natureserve.org/sites/default/files/ns_logo_inline_big.png">
                  <a:hlinkClick r:id="rId4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7886" y="6105419"/>
                  <a:ext cx="2423886" cy="67144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</p:pic>
            <p:pic>
              <p:nvPicPr>
                <p:cNvPr id="10" name="Picture 6" descr="https://www2.des.state.nh.us/nhb_datacheck/Controls/etc/images/FLhdr-naturalheritage.jpg">
                  <a:hlinkClick r:id="rId6"/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04801" y="6127276"/>
                  <a:ext cx="2409370" cy="659162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9218" name="Picture 2" descr="https://www.geoexchange.org/wp-content/uploads/2014/05/USEPA.png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6889" y="6099648"/>
                <a:ext cx="714417" cy="7144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4" name="Picture 2" descr="X:\Logos\Partners\MOHF\mohflogo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802" y="6027107"/>
              <a:ext cx="1063165" cy="659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http://www.maine.gov/dep/gis/images/deplogo.pn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126" y="6027107"/>
              <a:ext cx="644105" cy="649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225" y="261257"/>
            <a:ext cx="9144000" cy="609600"/>
          </a:xfrm>
          <a:noFill/>
        </p:spPr>
        <p:txBody>
          <a:bodyPr lIns="82479" tIns="41239" rIns="82479" bIns="41239"/>
          <a:lstStyle/>
          <a:p>
            <a:pPr algn="ctr"/>
            <a:r>
              <a:rPr lang="en-US" altLang="en-US" sz="2600" b="1" dirty="0" smtClean="0">
                <a:solidFill>
                  <a:srgbClr val="FFFF00"/>
                </a:solidFill>
              </a:rPr>
              <a:t>Ecological Integrity Assessment</a:t>
            </a:r>
          </a:p>
        </p:txBody>
      </p:sp>
      <p:sp>
        <p:nvSpPr>
          <p:cNvPr id="225288" name="_s1032"/>
          <p:cNvSpPr>
            <a:spLocks noChangeArrowheads="1"/>
          </p:cNvSpPr>
          <p:nvPr/>
        </p:nvSpPr>
        <p:spPr bwMode="auto">
          <a:xfrm>
            <a:off x="2166257" y="1001485"/>
            <a:ext cx="4441825" cy="511629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  </a:t>
            </a:r>
            <a:r>
              <a:rPr lang="en-US" altLang="en-US" sz="1800" b="1" dirty="0">
                <a:solidFill>
                  <a:srgbClr val="006600"/>
                </a:solidFill>
              </a:rPr>
              <a:t>Overall wetland </a:t>
            </a:r>
            <a:r>
              <a:rPr lang="en-US" altLang="en-US" sz="1800" b="1" dirty="0" smtClean="0">
                <a:solidFill>
                  <a:srgbClr val="006600"/>
                </a:solidFill>
              </a:rPr>
              <a:t>rank </a:t>
            </a:r>
            <a:r>
              <a:rPr lang="en-US" altLang="en-US" sz="1800" b="1" dirty="0">
                <a:solidFill>
                  <a:srgbClr val="006600"/>
                </a:solidFill>
              </a:rPr>
              <a:t>= </a:t>
            </a:r>
            <a:r>
              <a:rPr lang="en-US" altLang="en-US" sz="1800" b="1" dirty="0" smtClean="0">
                <a:solidFill>
                  <a:srgbClr val="006600"/>
                </a:solidFill>
              </a:rPr>
              <a:t>D  (2.13)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290" name="AutoShape 10"/>
          <p:cNvSpPr>
            <a:spLocks noChangeArrowheads="1"/>
          </p:cNvSpPr>
          <p:nvPr/>
        </p:nvSpPr>
        <p:spPr bwMode="auto">
          <a:xfrm>
            <a:off x="7924800" y="4876800"/>
            <a:ext cx="914400" cy="695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/>
              <a:t>LC</a:t>
            </a:r>
          </a:p>
          <a:p>
            <a:pPr algn="ctr"/>
            <a:r>
              <a:rPr lang="en-US" altLang="en-US" b="1"/>
              <a:t>Stressor</a:t>
            </a:r>
          </a:p>
          <a:p>
            <a:pPr algn="ctr"/>
            <a:r>
              <a:rPr lang="en-US" altLang="en-US" b="1"/>
              <a:t>Checklist</a:t>
            </a:r>
          </a:p>
        </p:txBody>
      </p:sp>
      <p:sp>
        <p:nvSpPr>
          <p:cNvPr id="225291" name="_s1040"/>
          <p:cNvSpPr>
            <a:spLocks noChangeArrowheads="1"/>
          </p:cNvSpPr>
          <p:nvPr/>
        </p:nvSpPr>
        <p:spPr bwMode="auto">
          <a:xfrm>
            <a:off x="5759450" y="2362200"/>
            <a:ext cx="2089150" cy="6858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LC Rank </a:t>
            </a:r>
            <a:r>
              <a:rPr lang="en-US" altLang="en-US" sz="1400" b="1" dirty="0" smtClean="0">
                <a:solidFill>
                  <a:srgbClr val="006600"/>
                </a:solidFill>
              </a:rPr>
              <a:t>Specs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292" name="_s1040"/>
          <p:cNvSpPr>
            <a:spLocks noChangeArrowheads="1"/>
          </p:cNvSpPr>
          <p:nvPr/>
        </p:nvSpPr>
        <p:spPr bwMode="auto">
          <a:xfrm>
            <a:off x="3549650" y="2362200"/>
            <a:ext cx="2089150" cy="6858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Size Rank </a:t>
            </a:r>
            <a:r>
              <a:rPr lang="en-US" altLang="en-US" sz="1400" b="1" dirty="0" smtClean="0">
                <a:solidFill>
                  <a:srgbClr val="006600"/>
                </a:solidFill>
              </a:rPr>
              <a:t>Specs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293" name="_s1032"/>
          <p:cNvSpPr>
            <a:spLocks noChangeArrowheads="1"/>
          </p:cNvSpPr>
          <p:nvPr/>
        </p:nvSpPr>
        <p:spPr bwMode="auto">
          <a:xfrm>
            <a:off x="3657600" y="3276600"/>
            <a:ext cx="1831975" cy="274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/>
              <a:t>Size </a:t>
            </a:r>
            <a:r>
              <a:rPr lang="en-US" altLang="en-US" b="1" dirty="0" smtClean="0"/>
              <a:t>Metrics</a:t>
            </a:r>
          </a:p>
          <a:p>
            <a:pPr algn="ctr"/>
            <a:r>
              <a:rPr lang="en-US" altLang="en-US" sz="1200" b="1" dirty="0" smtClean="0">
                <a:solidFill>
                  <a:srgbClr val="562420"/>
                </a:solidFill>
                <a:latin typeface="Arial Black" pitchFamily="34" charset="0"/>
              </a:rPr>
              <a:t>Size </a:t>
            </a:r>
            <a:r>
              <a:rPr lang="en-US" altLang="en-US" sz="1200" b="1" dirty="0">
                <a:solidFill>
                  <a:srgbClr val="562420"/>
                </a:solidFill>
                <a:latin typeface="Arial Black" pitchFamily="34" charset="0"/>
              </a:rPr>
              <a:t>= </a:t>
            </a:r>
            <a:r>
              <a:rPr lang="en-US" altLang="en-US" sz="1200" b="1" dirty="0" smtClean="0">
                <a:solidFill>
                  <a:srgbClr val="562420"/>
                </a:solidFill>
                <a:latin typeface="Arial Black" pitchFamily="34" charset="0"/>
              </a:rPr>
              <a:t>C</a:t>
            </a:r>
            <a:endParaRPr lang="en-US" altLang="en-US" sz="1200" b="1" dirty="0">
              <a:solidFill>
                <a:srgbClr val="562420"/>
              </a:solidFill>
              <a:latin typeface="Arial Black" pitchFamily="34" charset="0"/>
            </a:endParaRPr>
          </a:p>
          <a:p>
            <a:pPr algn="ctr"/>
            <a:endParaRPr lang="en-US" altLang="en-US" sz="1200" b="1" dirty="0">
              <a:solidFill>
                <a:srgbClr val="562420"/>
              </a:solidFill>
              <a:latin typeface="Arial Black" pitchFamily="34" charset="0"/>
            </a:endParaRPr>
          </a:p>
          <a:p>
            <a:pPr algn="ctr"/>
            <a:endParaRPr lang="en-US" altLang="en-US" sz="1100" dirty="0"/>
          </a:p>
          <a:p>
            <a:pPr algn="ctr"/>
            <a:endParaRPr lang="en-US" altLang="en-US" sz="1100" dirty="0"/>
          </a:p>
          <a:p>
            <a:pPr algn="ctr"/>
            <a:endParaRPr lang="en-US" altLang="en-US" sz="11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</p:txBody>
      </p:sp>
      <p:sp>
        <p:nvSpPr>
          <p:cNvPr id="225294" name="_s1033"/>
          <p:cNvSpPr>
            <a:spLocks noChangeArrowheads="1"/>
          </p:cNvSpPr>
          <p:nvPr/>
        </p:nvSpPr>
        <p:spPr bwMode="auto">
          <a:xfrm>
            <a:off x="1447800" y="3276600"/>
            <a:ext cx="1831975" cy="274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800" b="1" dirty="0"/>
          </a:p>
          <a:p>
            <a:pPr algn="ctr"/>
            <a:endParaRPr lang="en-US" altLang="en-US" sz="400" b="1" dirty="0"/>
          </a:p>
          <a:p>
            <a:pPr algn="ctr"/>
            <a:r>
              <a:rPr lang="en-US" altLang="en-US" b="1" dirty="0"/>
              <a:t>Condition </a:t>
            </a:r>
            <a:r>
              <a:rPr lang="en-US" altLang="en-US" b="1" dirty="0" smtClean="0"/>
              <a:t>Metrics </a:t>
            </a:r>
            <a:endParaRPr lang="en-US" altLang="en-US" dirty="0"/>
          </a:p>
          <a:p>
            <a:pPr algn="ctr"/>
            <a:r>
              <a:rPr lang="en-US" altLang="en-US" sz="1200" b="1" dirty="0">
                <a:solidFill>
                  <a:srgbClr val="562420"/>
                </a:solidFill>
                <a:latin typeface="Arial Black" pitchFamily="34" charset="0"/>
              </a:rPr>
              <a:t>Condition = C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    </a:t>
            </a:r>
          </a:p>
          <a:p>
            <a:pPr algn="ctr"/>
            <a:endParaRPr lang="en-US" altLang="en-US" sz="1100" dirty="0">
              <a:solidFill>
                <a:srgbClr val="953E37"/>
              </a:solidFill>
            </a:endParaRPr>
          </a:p>
          <a:p>
            <a:pPr algn="ctr"/>
            <a:endParaRPr lang="en-US" altLang="en-US" sz="1000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u="sng" dirty="0">
              <a:solidFill>
                <a:srgbClr val="953E37"/>
              </a:solidFill>
            </a:endParaRPr>
          </a:p>
          <a:p>
            <a:pPr algn="ctr"/>
            <a:endParaRPr lang="en-US" altLang="en-US" sz="1600" b="1" u="sng" dirty="0">
              <a:solidFill>
                <a:srgbClr val="953E37"/>
              </a:solidFill>
            </a:endParaRPr>
          </a:p>
          <a:p>
            <a:pPr algn="ctr"/>
            <a:endParaRPr lang="en-US" altLang="en-US" sz="1100" b="1" u="sng" dirty="0">
              <a:solidFill>
                <a:srgbClr val="953E37"/>
              </a:solidFill>
            </a:endParaRPr>
          </a:p>
          <a:p>
            <a:pPr algn="ctr"/>
            <a:endParaRPr lang="en-US" altLang="en-US" sz="1100" b="1" dirty="0">
              <a:solidFill>
                <a:srgbClr val="953E37"/>
              </a:solidFill>
            </a:endParaRPr>
          </a:p>
          <a:p>
            <a:pPr algn="ctr"/>
            <a:endParaRPr lang="en-US" altLang="en-US" sz="800" dirty="0">
              <a:solidFill>
                <a:srgbClr val="953E37"/>
              </a:solidFill>
            </a:endParaRPr>
          </a:p>
          <a:p>
            <a:pPr algn="ctr"/>
            <a:endParaRPr lang="en-US" altLang="en-US" sz="1000" dirty="0">
              <a:solidFill>
                <a:srgbClr val="953E37"/>
              </a:solidFill>
            </a:endParaRPr>
          </a:p>
          <a:p>
            <a:pPr algn="ctr"/>
            <a:endParaRPr lang="en-US" altLang="en-US" sz="400" b="1" dirty="0">
              <a:solidFill>
                <a:srgbClr val="953E37"/>
              </a:solidFill>
            </a:endParaRPr>
          </a:p>
          <a:p>
            <a:pPr algn="ctr"/>
            <a:r>
              <a:rPr lang="en-US" altLang="en-US" sz="1100" b="1" dirty="0">
                <a:solidFill>
                  <a:srgbClr val="953E37"/>
                </a:solidFill>
              </a:rPr>
              <a:t>     </a:t>
            </a:r>
          </a:p>
          <a:p>
            <a:pPr algn="ctr"/>
            <a:endParaRPr lang="en-US" altLang="en-US" sz="1100" b="1" dirty="0">
              <a:solidFill>
                <a:srgbClr val="953E37"/>
              </a:solidFill>
            </a:endParaRPr>
          </a:p>
          <a:p>
            <a:pPr algn="ctr"/>
            <a:endParaRPr lang="en-US" altLang="en-US" sz="1200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</p:txBody>
      </p:sp>
      <p:sp>
        <p:nvSpPr>
          <p:cNvPr id="225295" name="_s1036"/>
          <p:cNvSpPr>
            <a:spLocks noChangeArrowheads="1"/>
          </p:cNvSpPr>
          <p:nvPr/>
        </p:nvSpPr>
        <p:spPr bwMode="auto">
          <a:xfrm>
            <a:off x="5867400" y="3276600"/>
            <a:ext cx="1831975" cy="274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/>
              <a:t>LC </a:t>
            </a:r>
            <a:r>
              <a:rPr lang="en-US" altLang="en-US" b="1" dirty="0" smtClean="0"/>
              <a:t>Metrics </a:t>
            </a:r>
            <a:endParaRPr lang="en-US" altLang="en-US" b="1" dirty="0"/>
          </a:p>
          <a:p>
            <a:pPr algn="ctr"/>
            <a:r>
              <a:rPr lang="en-US" altLang="en-US" sz="1200" b="1" dirty="0">
                <a:solidFill>
                  <a:srgbClr val="562420"/>
                </a:solidFill>
                <a:latin typeface="Arial Black" pitchFamily="34" charset="0"/>
              </a:rPr>
              <a:t>LC = B</a:t>
            </a:r>
          </a:p>
          <a:p>
            <a:pPr algn="ctr"/>
            <a:endParaRPr lang="en-US" altLang="en-US" sz="1200" b="1" dirty="0">
              <a:solidFill>
                <a:srgbClr val="562420"/>
              </a:solidFill>
              <a:latin typeface="Arial Black" pitchFamily="34" charset="0"/>
            </a:endParaRPr>
          </a:p>
          <a:p>
            <a:pPr algn="ctr"/>
            <a:endParaRPr lang="en-US" altLang="en-US" sz="1100" dirty="0"/>
          </a:p>
          <a:p>
            <a:pPr algn="ctr"/>
            <a:endParaRPr lang="en-US" altLang="en-US" sz="1100" dirty="0"/>
          </a:p>
          <a:p>
            <a:pPr algn="ctr"/>
            <a:endParaRPr lang="en-US" altLang="en-US" sz="1100" dirty="0"/>
          </a:p>
          <a:p>
            <a:pPr algn="ctr"/>
            <a:endParaRPr lang="en-US" altLang="en-US" sz="11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</p:txBody>
      </p:sp>
      <p:sp>
        <p:nvSpPr>
          <p:cNvPr id="225296" name="Line 16"/>
          <p:cNvSpPr>
            <a:spLocks noChangeShapeType="1"/>
          </p:cNvSpPr>
          <p:nvPr/>
        </p:nvSpPr>
        <p:spPr bwMode="auto">
          <a:xfrm flipV="1">
            <a:off x="4572000" y="1600200"/>
            <a:ext cx="0" cy="228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97" name="_s1040"/>
          <p:cNvSpPr>
            <a:spLocks noChangeArrowheads="1"/>
          </p:cNvSpPr>
          <p:nvPr/>
        </p:nvSpPr>
        <p:spPr bwMode="auto">
          <a:xfrm>
            <a:off x="1295400" y="2362200"/>
            <a:ext cx="2089150" cy="6858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Condition Rank </a:t>
            </a:r>
            <a:r>
              <a:rPr lang="en-US" altLang="en-US" sz="1400" b="1" dirty="0" smtClean="0">
                <a:solidFill>
                  <a:srgbClr val="006600"/>
                </a:solidFill>
              </a:rPr>
              <a:t>Specs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298" name="Line 18"/>
          <p:cNvSpPr>
            <a:spLocks noChangeShapeType="1"/>
          </p:cNvSpPr>
          <p:nvPr/>
        </p:nvSpPr>
        <p:spPr bwMode="auto">
          <a:xfrm flipV="1">
            <a:off x="2362200" y="2133600"/>
            <a:ext cx="0" cy="228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99" name="Line 19"/>
          <p:cNvSpPr>
            <a:spLocks noChangeShapeType="1"/>
          </p:cNvSpPr>
          <p:nvPr/>
        </p:nvSpPr>
        <p:spPr bwMode="auto">
          <a:xfrm>
            <a:off x="3121025" y="1981200"/>
            <a:ext cx="3200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0" name="AutoShape 20"/>
          <p:cNvSpPr>
            <a:spLocks noChangeArrowheads="1"/>
          </p:cNvSpPr>
          <p:nvPr/>
        </p:nvSpPr>
        <p:spPr bwMode="auto">
          <a:xfrm>
            <a:off x="1447800" y="1828800"/>
            <a:ext cx="1831975" cy="3048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Condition Rank = </a:t>
            </a:r>
            <a:r>
              <a:rPr lang="en-US" altLang="en-US" sz="1400" b="1" dirty="0" smtClean="0">
                <a:solidFill>
                  <a:srgbClr val="006600"/>
                </a:solidFill>
              </a:rPr>
              <a:t>D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301" name="AutoShape 21"/>
          <p:cNvSpPr>
            <a:spLocks noChangeArrowheads="1"/>
          </p:cNvSpPr>
          <p:nvPr/>
        </p:nvSpPr>
        <p:spPr bwMode="auto">
          <a:xfrm>
            <a:off x="5867400" y="1828800"/>
            <a:ext cx="1831975" cy="3048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LC Rank </a:t>
            </a:r>
            <a:r>
              <a:rPr lang="en-US" altLang="en-US" sz="1400" b="1" dirty="0" smtClean="0">
                <a:solidFill>
                  <a:srgbClr val="006600"/>
                </a:solidFill>
              </a:rPr>
              <a:t>= D 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302" name="AutoShape 22"/>
          <p:cNvSpPr>
            <a:spLocks noChangeArrowheads="1"/>
          </p:cNvSpPr>
          <p:nvPr/>
        </p:nvSpPr>
        <p:spPr bwMode="auto">
          <a:xfrm>
            <a:off x="0" y="4876800"/>
            <a:ext cx="914400" cy="685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/>
              <a:t>Condition</a:t>
            </a:r>
          </a:p>
          <a:p>
            <a:pPr algn="ctr"/>
            <a:r>
              <a:rPr lang="en-US" altLang="en-US" b="1"/>
              <a:t>Stressor</a:t>
            </a:r>
          </a:p>
          <a:p>
            <a:pPr algn="ctr"/>
            <a:r>
              <a:rPr lang="en-US" altLang="en-US" b="1"/>
              <a:t>Checklist</a:t>
            </a:r>
          </a:p>
        </p:txBody>
      </p:sp>
      <p:sp>
        <p:nvSpPr>
          <p:cNvPr id="225303" name="AutoShape 23"/>
          <p:cNvSpPr>
            <a:spLocks noChangeArrowheads="1"/>
          </p:cNvSpPr>
          <p:nvPr/>
        </p:nvSpPr>
        <p:spPr bwMode="auto">
          <a:xfrm>
            <a:off x="3657600" y="1828800"/>
            <a:ext cx="1831975" cy="3048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Size Rank = </a:t>
            </a:r>
            <a:r>
              <a:rPr lang="en-US" altLang="en-US" sz="1400" b="1" dirty="0" smtClean="0">
                <a:solidFill>
                  <a:srgbClr val="006600"/>
                </a:solidFill>
              </a:rPr>
              <a:t>C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304" name="Line 24"/>
          <p:cNvSpPr>
            <a:spLocks noChangeShapeType="1"/>
          </p:cNvSpPr>
          <p:nvPr/>
        </p:nvSpPr>
        <p:spPr bwMode="auto">
          <a:xfrm flipV="1">
            <a:off x="4572000" y="2133600"/>
            <a:ext cx="0" cy="228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5" name="Line 25"/>
          <p:cNvSpPr>
            <a:spLocks noChangeShapeType="1"/>
          </p:cNvSpPr>
          <p:nvPr/>
        </p:nvSpPr>
        <p:spPr bwMode="auto">
          <a:xfrm flipV="1">
            <a:off x="6781800" y="2133600"/>
            <a:ext cx="0" cy="228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6" name="Line 26"/>
          <p:cNvSpPr>
            <a:spLocks noChangeShapeType="1"/>
          </p:cNvSpPr>
          <p:nvPr/>
        </p:nvSpPr>
        <p:spPr bwMode="auto">
          <a:xfrm>
            <a:off x="914400" y="5181600"/>
            <a:ext cx="533400" cy="0"/>
          </a:xfrm>
          <a:prstGeom prst="line">
            <a:avLst/>
          </a:prstGeom>
          <a:noFill/>
          <a:ln w="57150">
            <a:solidFill>
              <a:srgbClr val="D87A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7" name="Line 27"/>
          <p:cNvSpPr>
            <a:spLocks noChangeShapeType="1"/>
          </p:cNvSpPr>
          <p:nvPr/>
        </p:nvSpPr>
        <p:spPr bwMode="auto">
          <a:xfrm flipH="1">
            <a:off x="7696200" y="5257800"/>
            <a:ext cx="228600" cy="0"/>
          </a:xfrm>
          <a:prstGeom prst="line">
            <a:avLst/>
          </a:prstGeom>
          <a:noFill/>
          <a:ln w="57150">
            <a:solidFill>
              <a:srgbClr val="D87A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8" name="AutoShape 28"/>
          <p:cNvSpPr>
            <a:spLocks noChangeArrowheads="1"/>
          </p:cNvSpPr>
          <p:nvPr/>
        </p:nvSpPr>
        <p:spPr bwMode="auto">
          <a:xfrm>
            <a:off x="685800" y="6248400"/>
            <a:ext cx="76200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/>
              <a:t>EIA Level </a:t>
            </a:r>
            <a:r>
              <a:rPr lang="en-US" altLang="en-US" sz="1400" b="1" dirty="0" smtClean="0"/>
              <a:t>Rapid </a:t>
            </a:r>
            <a:r>
              <a:rPr lang="en-US" altLang="en-US" sz="1400" b="1" dirty="0"/>
              <a:t>Recon Form </a:t>
            </a:r>
          </a:p>
          <a:p>
            <a:pPr algn="ctr"/>
            <a:r>
              <a:rPr lang="en-US" altLang="en-US" sz="1400" dirty="0" smtClean="0"/>
              <a:t>Plot </a:t>
            </a:r>
            <a:r>
              <a:rPr lang="en-US" altLang="en-US" sz="1400" dirty="0"/>
              <a:t>data </a:t>
            </a:r>
          </a:p>
        </p:txBody>
      </p:sp>
      <p:sp>
        <p:nvSpPr>
          <p:cNvPr id="225310" name="Text Box 30"/>
          <p:cNvSpPr txBox="1">
            <a:spLocks noChangeArrowheads="1"/>
          </p:cNvSpPr>
          <p:nvPr/>
        </p:nvSpPr>
        <p:spPr bwMode="auto">
          <a:xfrm>
            <a:off x="8305800" y="5638800"/>
            <a:ext cx="76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i="1" dirty="0">
                <a:solidFill>
                  <a:srgbClr val="FFFF00"/>
                </a:solidFill>
              </a:rPr>
              <a:t>Post-Field</a:t>
            </a:r>
          </a:p>
        </p:txBody>
      </p:sp>
      <p:sp>
        <p:nvSpPr>
          <p:cNvPr id="225311" name="Line 31"/>
          <p:cNvSpPr>
            <a:spLocks noChangeShapeType="1"/>
          </p:cNvSpPr>
          <p:nvPr/>
        </p:nvSpPr>
        <p:spPr bwMode="auto">
          <a:xfrm>
            <a:off x="152400" y="6172200"/>
            <a:ext cx="9144000" cy="0"/>
          </a:xfrm>
          <a:prstGeom prst="line">
            <a:avLst/>
          </a:prstGeom>
          <a:noFill/>
          <a:ln w="28575">
            <a:solidFill>
              <a:srgbClr val="CA20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2" name="Line 32"/>
          <p:cNvSpPr>
            <a:spLocks noChangeShapeType="1"/>
          </p:cNvSpPr>
          <p:nvPr/>
        </p:nvSpPr>
        <p:spPr bwMode="auto">
          <a:xfrm flipV="1">
            <a:off x="9067800" y="5867400"/>
            <a:ext cx="0" cy="304800"/>
          </a:xfrm>
          <a:prstGeom prst="line">
            <a:avLst/>
          </a:prstGeom>
          <a:noFill/>
          <a:ln w="57150">
            <a:solidFill>
              <a:srgbClr val="F3665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3" name="Line 33"/>
          <p:cNvSpPr>
            <a:spLocks noChangeShapeType="1"/>
          </p:cNvSpPr>
          <p:nvPr/>
        </p:nvSpPr>
        <p:spPr bwMode="auto">
          <a:xfrm>
            <a:off x="9067800" y="6172200"/>
            <a:ext cx="0" cy="304800"/>
          </a:xfrm>
          <a:prstGeom prst="line">
            <a:avLst/>
          </a:prstGeom>
          <a:noFill/>
          <a:ln w="57150">
            <a:solidFill>
              <a:srgbClr val="F3665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4" name="AutoShape 34"/>
          <p:cNvSpPr>
            <a:spLocks noChangeArrowheads="1"/>
          </p:cNvSpPr>
          <p:nvPr/>
        </p:nvSpPr>
        <p:spPr bwMode="auto">
          <a:xfrm>
            <a:off x="304800" y="4191000"/>
            <a:ext cx="9144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/>
              <a:t>General</a:t>
            </a:r>
          </a:p>
          <a:p>
            <a:pPr algn="ctr"/>
            <a:r>
              <a:rPr lang="en-US" altLang="en-US" b="1"/>
              <a:t>Form</a:t>
            </a:r>
          </a:p>
        </p:txBody>
      </p:sp>
      <p:sp>
        <p:nvSpPr>
          <p:cNvPr id="225318" name="Line 38"/>
          <p:cNvSpPr>
            <a:spLocks noChangeShapeType="1"/>
          </p:cNvSpPr>
          <p:nvPr/>
        </p:nvSpPr>
        <p:spPr bwMode="auto">
          <a:xfrm flipH="1" flipV="1">
            <a:off x="6781800" y="3048000"/>
            <a:ext cx="0" cy="228600"/>
          </a:xfrm>
          <a:prstGeom prst="line">
            <a:avLst/>
          </a:prstGeom>
          <a:noFill/>
          <a:ln w="57150">
            <a:solidFill>
              <a:srgbClr val="E5D0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9" name="Text Box 39"/>
          <p:cNvSpPr txBox="1">
            <a:spLocks noChangeArrowheads="1"/>
          </p:cNvSpPr>
          <p:nvPr/>
        </p:nvSpPr>
        <p:spPr bwMode="auto">
          <a:xfrm>
            <a:off x="8305800" y="6172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i="1">
                <a:solidFill>
                  <a:srgbClr val="FFFF00"/>
                </a:solidFill>
              </a:rPr>
              <a:t>Field</a:t>
            </a:r>
          </a:p>
        </p:txBody>
      </p:sp>
      <p:sp>
        <p:nvSpPr>
          <p:cNvPr id="225320" name="AutoShape 40"/>
          <p:cNvSpPr>
            <a:spLocks noChangeArrowheads="1"/>
          </p:cNvSpPr>
          <p:nvPr/>
        </p:nvSpPr>
        <p:spPr bwMode="auto">
          <a:xfrm>
            <a:off x="8077200" y="2362200"/>
            <a:ext cx="990600" cy="9144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006600"/>
                </a:solidFill>
              </a:rPr>
              <a:t>Landscape </a:t>
            </a:r>
          </a:p>
          <a:p>
            <a:pPr algn="ctr"/>
            <a:r>
              <a:rPr lang="en-US" altLang="en-US" b="1" dirty="0" smtClean="0">
                <a:solidFill>
                  <a:srgbClr val="006600"/>
                </a:solidFill>
              </a:rPr>
              <a:t>Context</a:t>
            </a:r>
            <a:endParaRPr lang="en-US" altLang="en-US" b="1" dirty="0">
              <a:solidFill>
                <a:srgbClr val="006600"/>
              </a:solidFill>
            </a:endParaRPr>
          </a:p>
          <a:p>
            <a:pPr algn="ctr"/>
            <a:r>
              <a:rPr lang="en-US" altLang="en-US" sz="1200" dirty="0">
                <a:solidFill>
                  <a:srgbClr val="006600"/>
                </a:solidFill>
              </a:rPr>
              <a:t>GIS</a:t>
            </a:r>
          </a:p>
          <a:p>
            <a:pPr algn="ctr"/>
            <a:r>
              <a:rPr lang="en-US" altLang="en-US" sz="1200" dirty="0">
                <a:solidFill>
                  <a:srgbClr val="006600"/>
                </a:solidFill>
              </a:rPr>
              <a:t>Calculation</a:t>
            </a:r>
          </a:p>
        </p:txBody>
      </p:sp>
      <p:sp>
        <p:nvSpPr>
          <p:cNvPr id="225321" name="Line 41"/>
          <p:cNvSpPr>
            <a:spLocks noChangeShapeType="1"/>
          </p:cNvSpPr>
          <p:nvPr/>
        </p:nvSpPr>
        <p:spPr bwMode="auto">
          <a:xfrm flipH="1">
            <a:off x="7848600" y="2743200"/>
            <a:ext cx="228600" cy="0"/>
          </a:xfrm>
          <a:prstGeom prst="line">
            <a:avLst/>
          </a:prstGeom>
          <a:noFill/>
          <a:ln w="57150">
            <a:solidFill>
              <a:srgbClr val="E5D0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2" name="Text Box 42"/>
          <p:cNvSpPr txBox="1">
            <a:spLocks noChangeArrowheads="1"/>
          </p:cNvSpPr>
          <p:nvPr/>
        </p:nvSpPr>
        <p:spPr bwMode="auto">
          <a:xfrm>
            <a:off x="6346825" y="4605564"/>
            <a:ext cx="9144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100" dirty="0" smtClean="0">
                <a:solidFill>
                  <a:srgbClr val="953E37"/>
                </a:solidFill>
              </a:rPr>
              <a:t>Metric1</a:t>
            </a:r>
            <a:endParaRPr lang="en-US" altLang="en-US" sz="1100" dirty="0">
              <a:solidFill>
                <a:srgbClr val="953E37"/>
              </a:solidFill>
            </a:endParaRPr>
          </a:p>
        </p:txBody>
      </p:sp>
      <p:sp>
        <p:nvSpPr>
          <p:cNvPr id="225323" name="Text Box 43"/>
          <p:cNvSpPr txBox="1">
            <a:spLocks noChangeArrowheads="1"/>
          </p:cNvSpPr>
          <p:nvPr/>
        </p:nvSpPr>
        <p:spPr bwMode="auto">
          <a:xfrm>
            <a:off x="3759199" y="4648200"/>
            <a:ext cx="17303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100" dirty="0">
                <a:solidFill>
                  <a:srgbClr val="953E37"/>
                </a:solidFill>
              </a:rPr>
              <a:t>Metric1 </a:t>
            </a:r>
            <a:r>
              <a:rPr lang="en-US" altLang="en-US" sz="1100" dirty="0" smtClean="0">
                <a:solidFill>
                  <a:srgbClr val="953E37"/>
                </a:solidFill>
              </a:rPr>
              <a:t>: Relative</a:t>
            </a:r>
            <a:endParaRPr lang="en-US" altLang="en-US" sz="1100" dirty="0">
              <a:solidFill>
                <a:srgbClr val="953E37"/>
              </a:solidFill>
            </a:endParaRPr>
          </a:p>
          <a:p>
            <a:r>
              <a:rPr lang="en-US" altLang="en-US" sz="1100" dirty="0">
                <a:solidFill>
                  <a:srgbClr val="953E37"/>
                </a:solidFill>
              </a:rPr>
              <a:t>Metric2 </a:t>
            </a:r>
            <a:r>
              <a:rPr lang="en-US" altLang="en-US" sz="1100" dirty="0" smtClean="0">
                <a:solidFill>
                  <a:srgbClr val="953E37"/>
                </a:solidFill>
              </a:rPr>
              <a:t>  Absolute</a:t>
            </a:r>
            <a:endParaRPr lang="en-US" altLang="en-US" sz="1100" dirty="0">
              <a:solidFill>
                <a:srgbClr val="953E37"/>
              </a:solidFill>
            </a:endParaRPr>
          </a:p>
        </p:txBody>
      </p:sp>
      <p:sp>
        <p:nvSpPr>
          <p:cNvPr id="225324" name="Text Box 44"/>
          <p:cNvSpPr txBox="1">
            <a:spLocks noChangeArrowheads="1"/>
          </p:cNvSpPr>
          <p:nvPr/>
        </p:nvSpPr>
        <p:spPr bwMode="auto">
          <a:xfrm>
            <a:off x="1752600" y="3694113"/>
            <a:ext cx="1143000" cy="232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100" b="1" u="sng" dirty="0">
                <a:solidFill>
                  <a:srgbClr val="953E37"/>
                </a:solidFill>
              </a:rPr>
              <a:t>Vegetation</a:t>
            </a:r>
            <a:endParaRPr lang="en-US" altLang="en-US" sz="1100" dirty="0"/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Metric1 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Metric2 </a:t>
            </a:r>
          </a:p>
          <a:p>
            <a:pPr algn="ctr"/>
            <a:r>
              <a:rPr lang="en-US" altLang="en-US" sz="800" b="1" dirty="0">
                <a:solidFill>
                  <a:srgbClr val="953E37"/>
                </a:solidFill>
              </a:rPr>
              <a:t>|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Metric7 </a:t>
            </a:r>
          </a:p>
          <a:p>
            <a:endParaRPr lang="en-US" altLang="en-US" sz="300" dirty="0">
              <a:solidFill>
                <a:srgbClr val="953E37"/>
              </a:solidFill>
            </a:endParaRPr>
          </a:p>
          <a:p>
            <a:r>
              <a:rPr lang="en-US" altLang="en-US" sz="1100" b="1" u="sng" dirty="0">
                <a:solidFill>
                  <a:srgbClr val="953E37"/>
                </a:solidFill>
              </a:rPr>
              <a:t>Soil/Substrate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Metric1 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Metric2 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Metric3 </a:t>
            </a:r>
          </a:p>
          <a:p>
            <a:endParaRPr lang="en-US" altLang="en-US" sz="300" dirty="0">
              <a:solidFill>
                <a:srgbClr val="953E37"/>
              </a:solidFill>
            </a:endParaRPr>
          </a:p>
          <a:p>
            <a:r>
              <a:rPr lang="en-US" altLang="en-US" sz="1100" b="1" u="sng" dirty="0">
                <a:solidFill>
                  <a:srgbClr val="953E37"/>
                </a:solidFill>
              </a:rPr>
              <a:t>Hydrology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Metric1 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Metric2 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Metric3 </a:t>
            </a:r>
          </a:p>
        </p:txBody>
      </p:sp>
      <p:sp>
        <p:nvSpPr>
          <p:cNvPr id="225326" name="Line 46"/>
          <p:cNvSpPr>
            <a:spLocks noChangeShapeType="1"/>
          </p:cNvSpPr>
          <p:nvPr/>
        </p:nvSpPr>
        <p:spPr bwMode="auto">
          <a:xfrm>
            <a:off x="1219200" y="4419600"/>
            <a:ext cx="228600" cy="0"/>
          </a:xfrm>
          <a:prstGeom prst="line">
            <a:avLst/>
          </a:prstGeom>
          <a:noFill/>
          <a:ln w="57150">
            <a:solidFill>
              <a:srgbClr val="D87A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7" name="Line 47"/>
          <p:cNvSpPr>
            <a:spLocks noChangeShapeType="1"/>
          </p:cNvSpPr>
          <p:nvPr/>
        </p:nvSpPr>
        <p:spPr bwMode="auto">
          <a:xfrm flipV="1">
            <a:off x="2362200" y="6019800"/>
            <a:ext cx="0" cy="228600"/>
          </a:xfrm>
          <a:prstGeom prst="line">
            <a:avLst/>
          </a:prstGeom>
          <a:noFill/>
          <a:ln w="57150">
            <a:solidFill>
              <a:srgbClr val="D87A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0" name="Line 50"/>
          <p:cNvSpPr>
            <a:spLocks noChangeShapeType="1"/>
          </p:cNvSpPr>
          <p:nvPr/>
        </p:nvSpPr>
        <p:spPr bwMode="auto">
          <a:xfrm flipV="1">
            <a:off x="8077200" y="5562600"/>
            <a:ext cx="0" cy="685800"/>
          </a:xfrm>
          <a:prstGeom prst="line">
            <a:avLst/>
          </a:prstGeom>
          <a:noFill/>
          <a:ln w="57150">
            <a:solidFill>
              <a:srgbClr val="FBE6A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1" name="Line 51"/>
          <p:cNvSpPr>
            <a:spLocks noChangeShapeType="1"/>
          </p:cNvSpPr>
          <p:nvPr/>
        </p:nvSpPr>
        <p:spPr bwMode="auto">
          <a:xfrm flipV="1">
            <a:off x="838200" y="5562600"/>
            <a:ext cx="0" cy="685800"/>
          </a:xfrm>
          <a:prstGeom prst="line">
            <a:avLst/>
          </a:prstGeom>
          <a:noFill/>
          <a:ln w="57150">
            <a:solidFill>
              <a:srgbClr val="FBE6A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2" name="Line 52"/>
          <p:cNvSpPr>
            <a:spLocks noChangeShapeType="1"/>
          </p:cNvSpPr>
          <p:nvPr/>
        </p:nvSpPr>
        <p:spPr bwMode="auto">
          <a:xfrm flipV="1">
            <a:off x="1066800" y="4648200"/>
            <a:ext cx="0" cy="1600200"/>
          </a:xfrm>
          <a:prstGeom prst="line">
            <a:avLst/>
          </a:prstGeom>
          <a:noFill/>
          <a:ln w="57150">
            <a:solidFill>
              <a:srgbClr val="FBE6A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3" name="Line 53"/>
          <p:cNvSpPr>
            <a:spLocks noChangeShapeType="1"/>
          </p:cNvSpPr>
          <p:nvPr/>
        </p:nvSpPr>
        <p:spPr bwMode="auto">
          <a:xfrm flipH="1" flipV="1">
            <a:off x="2362200" y="3048000"/>
            <a:ext cx="0" cy="228600"/>
          </a:xfrm>
          <a:prstGeom prst="line">
            <a:avLst/>
          </a:prstGeom>
          <a:noFill/>
          <a:ln w="57150">
            <a:solidFill>
              <a:srgbClr val="E5D0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4" name="Line 54"/>
          <p:cNvSpPr>
            <a:spLocks noChangeShapeType="1"/>
          </p:cNvSpPr>
          <p:nvPr/>
        </p:nvSpPr>
        <p:spPr bwMode="auto">
          <a:xfrm flipH="1" flipV="1">
            <a:off x="4572000" y="3048000"/>
            <a:ext cx="0" cy="228600"/>
          </a:xfrm>
          <a:prstGeom prst="line">
            <a:avLst/>
          </a:prstGeom>
          <a:noFill/>
          <a:ln w="57150">
            <a:solidFill>
              <a:srgbClr val="E5D0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5" name="Line 55"/>
          <p:cNvSpPr>
            <a:spLocks noChangeShapeType="1"/>
          </p:cNvSpPr>
          <p:nvPr/>
        </p:nvSpPr>
        <p:spPr bwMode="auto">
          <a:xfrm flipV="1">
            <a:off x="4572000" y="6019800"/>
            <a:ext cx="0" cy="228600"/>
          </a:xfrm>
          <a:prstGeom prst="line">
            <a:avLst/>
          </a:prstGeom>
          <a:noFill/>
          <a:ln w="57150">
            <a:solidFill>
              <a:srgbClr val="D87A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6" name="Line 56"/>
          <p:cNvSpPr>
            <a:spLocks noChangeShapeType="1"/>
          </p:cNvSpPr>
          <p:nvPr/>
        </p:nvSpPr>
        <p:spPr bwMode="auto">
          <a:xfrm flipV="1">
            <a:off x="6781800" y="6019800"/>
            <a:ext cx="0" cy="228600"/>
          </a:xfrm>
          <a:prstGeom prst="line">
            <a:avLst/>
          </a:prstGeom>
          <a:noFill/>
          <a:ln w="57150">
            <a:solidFill>
              <a:srgbClr val="D87A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8" name="Text Box 58"/>
          <p:cNvSpPr txBox="1">
            <a:spLocks noChangeArrowheads="1"/>
          </p:cNvSpPr>
          <p:nvPr/>
        </p:nvSpPr>
        <p:spPr bwMode="auto">
          <a:xfrm>
            <a:off x="8077200" y="20574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i="1" dirty="0">
                <a:solidFill>
                  <a:srgbClr val="FFFF00"/>
                </a:solidFill>
              </a:rPr>
              <a:t>Pre-Field</a:t>
            </a:r>
          </a:p>
        </p:txBody>
      </p:sp>
    </p:spTree>
    <p:extLst>
      <p:ext uri="{BB962C8B-B14F-4D97-AF65-F5344CB8AC3E}">
        <p14:creationId xmlns:p14="http://schemas.microsoft.com/office/powerpoint/2010/main" val="33022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8" grpId="0" animBg="1"/>
      <p:bldP spid="225290" grpId="0" animBg="1"/>
      <p:bldP spid="225290" grpId="1" animBg="1"/>
      <p:bldP spid="225291" grpId="0" animBg="1"/>
      <p:bldP spid="225292" grpId="0" animBg="1"/>
      <p:bldP spid="225293" grpId="0" animBg="1"/>
      <p:bldP spid="225294" grpId="0" animBg="1"/>
      <p:bldP spid="225295" grpId="0" animBg="1"/>
      <p:bldP spid="225296" grpId="0" animBg="1"/>
      <p:bldP spid="225297" grpId="0" animBg="1"/>
      <p:bldP spid="225298" grpId="0" animBg="1"/>
      <p:bldP spid="225299" grpId="0" animBg="1"/>
      <p:bldP spid="225300" grpId="0" animBg="1"/>
      <p:bldP spid="225301" grpId="0" animBg="1"/>
      <p:bldP spid="225302" grpId="0" animBg="1"/>
      <p:bldP spid="225303" grpId="0" animBg="1"/>
      <p:bldP spid="225304" grpId="0" animBg="1"/>
      <p:bldP spid="225305" grpId="0" animBg="1"/>
      <p:bldP spid="225306" grpId="0" animBg="1"/>
      <p:bldP spid="225307" grpId="0" animBg="1"/>
      <p:bldP spid="225308" grpId="0" animBg="1"/>
      <p:bldP spid="225310" grpId="0"/>
      <p:bldP spid="225311" grpId="0" animBg="1"/>
      <p:bldP spid="225312" grpId="0" animBg="1"/>
      <p:bldP spid="225313" grpId="0" animBg="1"/>
      <p:bldP spid="225314" grpId="0" animBg="1"/>
      <p:bldP spid="225318" grpId="0" animBg="1"/>
      <p:bldP spid="225319" grpId="0"/>
      <p:bldP spid="225321" grpId="0" animBg="1"/>
      <p:bldP spid="225322" grpId="0"/>
      <p:bldP spid="225323" grpId="0"/>
      <p:bldP spid="225324" grpId="0"/>
      <p:bldP spid="225326" grpId="0" animBg="1"/>
      <p:bldP spid="225327" grpId="0" animBg="1"/>
      <p:bldP spid="225330" grpId="0" animBg="1"/>
      <p:bldP spid="225331" grpId="0" animBg="1"/>
      <p:bldP spid="225332" grpId="0" animBg="1"/>
      <p:bldP spid="225333" grpId="0" animBg="1"/>
      <p:bldP spid="225334" grpId="0" animBg="1"/>
      <p:bldP spid="225335" grpId="0" animBg="1"/>
      <p:bldP spid="2253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749" y="275769"/>
            <a:ext cx="4961165" cy="64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12114" y="2384430"/>
            <a:ext cx="225254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 </a:t>
            </a:r>
            <a:r>
              <a:rPr lang="en-US" sz="2800" b="1" u="sng" dirty="0" smtClean="0">
                <a:solidFill>
                  <a:schemeClr val="bg1"/>
                </a:solidFill>
              </a:rPr>
              <a:t>&gt;</a:t>
            </a:r>
            <a:r>
              <a:rPr lang="en-US" sz="2800" b="1" dirty="0" smtClean="0">
                <a:solidFill>
                  <a:schemeClr val="bg1"/>
                </a:solidFill>
              </a:rPr>
              <a:t> 4.5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B = 3.5 – 4.5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C = 2.5 -  3.5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D </a:t>
            </a:r>
            <a:r>
              <a:rPr lang="en-US" sz="2800" b="1" u="sng" dirty="0" smtClean="0">
                <a:solidFill>
                  <a:schemeClr val="bg1"/>
                </a:solidFill>
              </a:rPr>
              <a:t>&lt;  </a:t>
            </a:r>
            <a:r>
              <a:rPr lang="en-US" sz="2800" b="1" dirty="0" smtClean="0">
                <a:solidFill>
                  <a:schemeClr val="bg1"/>
                </a:solidFill>
              </a:rPr>
              <a:t>2.5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528457" y="6139543"/>
            <a:ext cx="1088572" cy="6338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17029" y="580572"/>
            <a:ext cx="3120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Letter Grades indicate ‘Excellent, Good’ Fair, Poor’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80" y="711200"/>
            <a:ext cx="8344611" cy="56605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1001486" y="1016001"/>
            <a:ext cx="9144000" cy="609600"/>
          </a:xfrm>
          <a:noFill/>
        </p:spPr>
        <p:txBody>
          <a:bodyPr lIns="82479" tIns="41239" rIns="82479" bIns="41239"/>
          <a:lstStyle/>
          <a:p>
            <a:pPr algn="ctr"/>
            <a:r>
              <a:rPr lang="en-US" altLang="en-US" sz="2600" b="1" dirty="0" smtClean="0">
                <a:solidFill>
                  <a:srgbClr val="FFFF00"/>
                </a:solidFill>
              </a:rPr>
              <a:t>West Branch of the Pleasant River</a:t>
            </a:r>
            <a:br>
              <a:rPr lang="en-US" altLang="en-US" sz="2600" b="1" dirty="0" smtClean="0">
                <a:solidFill>
                  <a:srgbClr val="FFFF00"/>
                </a:solidFill>
              </a:rPr>
            </a:br>
            <a:r>
              <a:rPr lang="en-US" altLang="en-US" sz="2600" b="1" dirty="0" smtClean="0">
                <a:solidFill>
                  <a:srgbClr val="FFFF00"/>
                </a:solidFill>
              </a:rPr>
              <a:t>Silver Maple Floodplain Forests</a:t>
            </a:r>
            <a:br>
              <a:rPr lang="en-US" altLang="en-US" sz="2600" b="1" dirty="0" smtClean="0">
                <a:solidFill>
                  <a:srgbClr val="FFFF00"/>
                </a:solidFill>
              </a:rPr>
            </a:br>
            <a:r>
              <a:rPr lang="en-US" altLang="en-US" sz="2600" b="1" dirty="0" smtClean="0">
                <a:solidFill>
                  <a:srgbClr val="FFFF00"/>
                </a:solidFill>
              </a:rPr>
              <a:t>T6 R9 NWP</a:t>
            </a:r>
          </a:p>
        </p:txBody>
      </p:sp>
      <p:pic>
        <p:nvPicPr>
          <p:cNvPr id="6" name="Picture 6" descr="http://www.citytowninfo.com/images/state-maps/maine-reference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7743" y="106361"/>
            <a:ext cx="1919514" cy="28001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-Point Star 6"/>
          <p:cNvSpPr/>
          <p:nvPr/>
        </p:nvSpPr>
        <p:spPr>
          <a:xfrm>
            <a:off x="7697368" y="1208508"/>
            <a:ext cx="295082" cy="3147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257" y="4833257"/>
            <a:ext cx="310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Size = 502 Acres (A)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1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80" y="711200"/>
            <a:ext cx="8344611" cy="56605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45088" y="986972"/>
            <a:ext cx="220188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Condition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Vegetation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Hydrology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Soils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093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284" y="406400"/>
            <a:ext cx="5766832" cy="432512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9152" y="3686628"/>
            <a:ext cx="4077303" cy="305797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http://newfs.s3.amazonaws.com/taxon-images-1000s1000/Onocleaceae/matteuccia-struthiopteris-ha-bpatterso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8681" y="202065"/>
            <a:ext cx="1895042" cy="23161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6056" y="5471886"/>
            <a:ext cx="30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W</a:t>
            </a:r>
            <a:r>
              <a:rPr lang="en-US" sz="2800" b="1" i="1" dirty="0" smtClean="0">
                <a:solidFill>
                  <a:srgbClr val="FFFF00"/>
                </a:solidFill>
              </a:rPr>
              <a:t>C</a:t>
            </a:r>
            <a:r>
              <a:rPr lang="en-US" sz="2800" b="1" dirty="0" smtClean="0">
                <a:solidFill>
                  <a:srgbClr val="FFFF00"/>
                </a:solidFill>
              </a:rPr>
              <a:t> = 4.35  (FQI)</a:t>
            </a:r>
            <a:endParaRPr lang="en-US" sz="2800" b="1" dirty="0">
              <a:solidFill>
                <a:srgbClr val="FFFF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74057" y="5573485"/>
            <a:ext cx="246743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7" name="Picture 7" descr="https://upload.wikimedia.org/wikipedia/commons/thumb/0/02/Gardenology.org-IMG_1442_bbg09.jpg/220px-Gardenology.org-IMG_1442_bbg09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4489" y="2119085"/>
            <a:ext cx="1864179" cy="139813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57116" y="3147888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Wood nettle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6578" y="22859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Ostrich fern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80" y="711200"/>
            <a:ext cx="8344611" cy="56605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2917370" y="819590"/>
            <a:ext cx="3904343" cy="523220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Condition =  A  (4.73)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2412" y="1651359"/>
            <a:ext cx="4894945" cy="4431983"/>
          </a:xfrm>
          <a:prstGeom prst="rect">
            <a:avLst/>
          </a:prstGeom>
          <a:solidFill>
            <a:srgbClr val="006600">
              <a:alpha val="7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Vegetation   			</a:t>
            </a:r>
            <a:r>
              <a:rPr lang="en-US" sz="2400" b="1" u="sng" dirty="0" smtClean="0">
                <a:solidFill>
                  <a:schemeClr val="bg1"/>
                </a:solidFill>
              </a:rPr>
              <a:t>5.0</a:t>
            </a:r>
          </a:p>
          <a:p>
            <a:pPr marL="182880"/>
            <a:r>
              <a:rPr lang="en-US" b="1" dirty="0" smtClean="0">
                <a:solidFill>
                  <a:schemeClr val="bg1"/>
                </a:solidFill>
              </a:rPr>
              <a:t>	Composition		A (5)</a:t>
            </a:r>
          </a:p>
          <a:p>
            <a:pPr marL="182880"/>
            <a:r>
              <a:rPr lang="en-US" b="1" dirty="0" smtClean="0">
                <a:solidFill>
                  <a:schemeClr val="bg1"/>
                </a:solidFill>
              </a:rPr>
              <a:t>	Regeneration		A (5)	</a:t>
            </a:r>
          </a:p>
          <a:p>
            <a:pPr marL="182880"/>
            <a:r>
              <a:rPr lang="en-US" b="1" dirty="0" smtClean="0">
                <a:solidFill>
                  <a:schemeClr val="bg1"/>
                </a:solidFill>
              </a:rPr>
              <a:t>	Invasive Species 	A (5)	</a:t>
            </a:r>
          </a:p>
          <a:p>
            <a:pPr marL="182880"/>
            <a:r>
              <a:rPr lang="en-US" b="1" dirty="0" smtClean="0">
                <a:solidFill>
                  <a:schemeClr val="bg1"/>
                </a:solidFill>
              </a:rPr>
              <a:t>	Structure		A (5) </a:t>
            </a:r>
          </a:p>
          <a:p>
            <a:pPr marL="548640"/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Hydrology			</a:t>
            </a:r>
            <a:r>
              <a:rPr lang="en-US" sz="2400" b="1" u="sng" dirty="0" smtClean="0">
                <a:solidFill>
                  <a:schemeClr val="bg1"/>
                </a:solidFill>
              </a:rPr>
              <a:t>5.0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Water source		A (5)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Hydroperiod</a:t>
            </a:r>
            <a:r>
              <a:rPr lang="en-US" b="1" dirty="0" smtClean="0">
                <a:solidFill>
                  <a:schemeClr val="bg1"/>
                </a:solidFill>
              </a:rPr>
              <a:t>		A (5)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Connectivity		A (5)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Soils				</a:t>
            </a:r>
            <a:r>
              <a:rPr lang="en-US" sz="2400" b="1" u="sng" dirty="0" smtClean="0">
                <a:solidFill>
                  <a:schemeClr val="bg1"/>
                </a:solidFill>
              </a:rPr>
              <a:t>4.5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Disturbance		B (4)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Physical patch diversity  A (5)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8395" y="1413466"/>
            <a:ext cx="6390583" cy="43632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5960" y="539055"/>
            <a:ext cx="5355454" cy="523220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Landscape Context  = 0.92 (B)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850030"/>
            <a:ext cx="9327375" cy="55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7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</p:spPr>
        <p:txBody>
          <a:bodyPr lIns="82479" tIns="41239" rIns="82479" bIns="41239"/>
          <a:lstStyle/>
          <a:p>
            <a:pPr algn="ctr"/>
            <a:r>
              <a:rPr lang="en-US" altLang="en-US" sz="2600" b="1" dirty="0" smtClean="0">
                <a:solidFill>
                  <a:srgbClr val="FFFF00"/>
                </a:solidFill>
              </a:rPr>
              <a:t>Ecological Integrity Assessment</a:t>
            </a:r>
          </a:p>
        </p:txBody>
      </p:sp>
      <p:sp>
        <p:nvSpPr>
          <p:cNvPr id="225288" name="_s1032"/>
          <p:cNvSpPr>
            <a:spLocks noChangeArrowheads="1"/>
          </p:cNvSpPr>
          <p:nvPr/>
        </p:nvSpPr>
        <p:spPr bwMode="auto">
          <a:xfrm>
            <a:off x="2363787" y="841829"/>
            <a:ext cx="4418013" cy="467178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800" b="1" dirty="0">
                <a:solidFill>
                  <a:srgbClr val="006600"/>
                </a:solidFill>
              </a:rPr>
              <a:t>  Overall wetland system rank = </a:t>
            </a:r>
            <a:r>
              <a:rPr lang="en-US" altLang="en-US" sz="1800" b="1" dirty="0" smtClean="0">
                <a:solidFill>
                  <a:srgbClr val="006600"/>
                </a:solidFill>
              </a:rPr>
              <a:t>A  (4.73) </a:t>
            </a:r>
            <a:endParaRPr lang="en-US" altLang="en-US" sz="1800" b="1" dirty="0">
              <a:solidFill>
                <a:srgbClr val="006600"/>
              </a:solidFill>
            </a:endParaRPr>
          </a:p>
        </p:txBody>
      </p:sp>
      <p:sp>
        <p:nvSpPr>
          <p:cNvPr id="225290" name="AutoShape 10"/>
          <p:cNvSpPr>
            <a:spLocks noChangeArrowheads="1"/>
          </p:cNvSpPr>
          <p:nvPr/>
        </p:nvSpPr>
        <p:spPr bwMode="auto">
          <a:xfrm>
            <a:off x="7924800" y="4585607"/>
            <a:ext cx="914400" cy="695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/>
              <a:t>LC</a:t>
            </a:r>
          </a:p>
          <a:p>
            <a:pPr algn="ctr"/>
            <a:r>
              <a:rPr lang="en-US" altLang="en-US" b="1"/>
              <a:t>Stressor</a:t>
            </a:r>
          </a:p>
          <a:p>
            <a:pPr algn="ctr"/>
            <a:r>
              <a:rPr lang="en-US" altLang="en-US" b="1"/>
              <a:t>Checklist</a:t>
            </a:r>
          </a:p>
        </p:txBody>
      </p:sp>
      <p:sp>
        <p:nvSpPr>
          <p:cNvPr id="225291" name="_s1040"/>
          <p:cNvSpPr>
            <a:spLocks noChangeArrowheads="1"/>
          </p:cNvSpPr>
          <p:nvPr/>
        </p:nvSpPr>
        <p:spPr bwMode="auto">
          <a:xfrm>
            <a:off x="5759450" y="2071007"/>
            <a:ext cx="2089150" cy="6858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LC Rank </a:t>
            </a:r>
            <a:r>
              <a:rPr lang="en-US" altLang="en-US" sz="1400" b="1" dirty="0" smtClean="0">
                <a:solidFill>
                  <a:srgbClr val="006600"/>
                </a:solidFill>
              </a:rPr>
              <a:t>Specs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292" name="_s1040"/>
          <p:cNvSpPr>
            <a:spLocks noChangeArrowheads="1"/>
          </p:cNvSpPr>
          <p:nvPr/>
        </p:nvSpPr>
        <p:spPr bwMode="auto">
          <a:xfrm>
            <a:off x="3549650" y="2071007"/>
            <a:ext cx="2089150" cy="6858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Size Rank </a:t>
            </a:r>
            <a:r>
              <a:rPr lang="en-US" altLang="en-US" sz="1400" b="1" dirty="0" smtClean="0">
                <a:solidFill>
                  <a:srgbClr val="006600"/>
                </a:solidFill>
              </a:rPr>
              <a:t>Specs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293" name="_s1032"/>
          <p:cNvSpPr>
            <a:spLocks noChangeArrowheads="1"/>
          </p:cNvSpPr>
          <p:nvPr/>
        </p:nvSpPr>
        <p:spPr bwMode="auto">
          <a:xfrm>
            <a:off x="3657600" y="2985407"/>
            <a:ext cx="1831975" cy="274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/>
              <a:t>Size </a:t>
            </a:r>
            <a:r>
              <a:rPr lang="en-US" altLang="en-US" b="1" dirty="0" smtClean="0"/>
              <a:t>Metrics</a:t>
            </a:r>
          </a:p>
          <a:p>
            <a:pPr algn="ctr"/>
            <a:r>
              <a:rPr lang="en-US" altLang="en-US" sz="1200" b="1" dirty="0" smtClean="0">
                <a:solidFill>
                  <a:srgbClr val="562420"/>
                </a:solidFill>
                <a:latin typeface="Arial Black" pitchFamily="34" charset="0"/>
              </a:rPr>
              <a:t>Size </a:t>
            </a:r>
            <a:r>
              <a:rPr lang="en-US" altLang="en-US" sz="1200" b="1" dirty="0">
                <a:solidFill>
                  <a:srgbClr val="562420"/>
                </a:solidFill>
                <a:latin typeface="Arial Black" pitchFamily="34" charset="0"/>
              </a:rPr>
              <a:t>= </a:t>
            </a:r>
            <a:r>
              <a:rPr lang="en-US" altLang="en-US" sz="1200" b="1" dirty="0" smtClean="0">
                <a:solidFill>
                  <a:srgbClr val="562420"/>
                </a:solidFill>
                <a:latin typeface="Arial Black" pitchFamily="34" charset="0"/>
              </a:rPr>
              <a:t>A</a:t>
            </a:r>
            <a:endParaRPr lang="en-US" altLang="en-US" sz="1200" b="1" dirty="0">
              <a:solidFill>
                <a:srgbClr val="562420"/>
              </a:solidFill>
              <a:latin typeface="Arial Black" pitchFamily="34" charset="0"/>
            </a:endParaRPr>
          </a:p>
          <a:p>
            <a:pPr algn="ctr"/>
            <a:endParaRPr lang="en-US" altLang="en-US" sz="1200" b="1" dirty="0">
              <a:solidFill>
                <a:srgbClr val="562420"/>
              </a:solidFill>
              <a:latin typeface="Arial Black" pitchFamily="34" charset="0"/>
            </a:endParaRPr>
          </a:p>
          <a:p>
            <a:pPr algn="ctr"/>
            <a:endParaRPr lang="en-US" altLang="en-US" sz="1100" dirty="0"/>
          </a:p>
          <a:p>
            <a:pPr algn="ctr"/>
            <a:endParaRPr lang="en-US" altLang="en-US" sz="1100" dirty="0"/>
          </a:p>
          <a:p>
            <a:pPr algn="ctr"/>
            <a:endParaRPr lang="en-US" altLang="en-US" sz="11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</p:txBody>
      </p:sp>
      <p:sp>
        <p:nvSpPr>
          <p:cNvPr id="225294" name="_s1033"/>
          <p:cNvSpPr>
            <a:spLocks noChangeArrowheads="1"/>
          </p:cNvSpPr>
          <p:nvPr/>
        </p:nvSpPr>
        <p:spPr bwMode="auto">
          <a:xfrm>
            <a:off x="1447800" y="2985407"/>
            <a:ext cx="1831975" cy="274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800" b="1" dirty="0"/>
          </a:p>
          <a:p>
            <a:pPr algn="ctr"/>
            <a:endParaRPr lang="en-US" altLang="en-US" sz="400" b="1" dirty="0"/>
          </a:p>
          <a:p>
            <a:pPr algn="ctr"/>
            <a:r>
              <a:rPr lang="en-US" altLang="en-US" b="1" dirty="0"/>
              <a:t>Condition </a:t>
            </a:r>
            <a:r>
              <a:rPr lang="en-US" altLang="en-US" b="1" dirty="0" smtClean="0"/>
              <a:t>Metrics </a:t>
            </a:r>
            <a:endParaRPr lang="en-US" altLang="en-US" dirty="0"/>
          </a:p>
          <a:p>
            <a:pPr algn="ctr"/>
            <a:r>
              <a:rPr lang="en-US" altLang="en-US" sz="1200" b="1" dirty="0">
                <a:solidFill>
                  <a:srgbClr val="562420"/>
                </a:solidFill>
                <a:latin typeface="Arial Black" pitchFamily="34" charset="0"/>
              </a:rPr>
              <a:t>Condition = </a:t>
            </a:r>
            <a:r>
              <a:rPr lang="en-US" altLang="en-US" sz="1200" b="1" dirty="0" smtClean="0">
                <a:solidFill>
                  <a:srgbClr val="562420"/>
                </a:solidFill>
                <a:latin typeface="Arial Black" pitchFamily="34" charset="0"/>
              </a:rPr>
              <a:t>A</a:t>
            </a:r>
            <a:endParaRPr lang="en-US" altLang="en-US" sz="1200" b="1" dirty="0">
              <a:solidFill>
                <a:srgbClr val="562420"/>
              </a:solidFill>
              <a:latin typeface="Arial Black" pitchFamily="34" charset="0"/>
            </a:endParaRP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    </a:t>
            </a:r>
          </a:p>
          <a:p>
            <a:pPr algn="ctr"/>
            <a:endParaRPr lang="en-US" altLang="en-US" sz="1100" dirty="0">
              <a:solidFill>
                <a:srgbClr val="953E37"/>
              </a:solidFill>
            </a:endParaRPr>
          </a:p>
          <a:p>
            <a:pPr algn="ctr"/>
            <a:endParaRPr lang="en-US" altLang="en-US" sz="1000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u="sng" dirty="0">
              <a:solidFill>
                <a:srgbClr val="953E37"/>
              </a:solidFill>
            </a:endParaRPr>
          </a:p>
          <a:p>
            <a:pPr algn="ctr"/>
            <a:endParaRPr lang="en-US" altLang="en-US" sz="1600" b="1" u="sng" dirty="0">
              <a:solidFill>
                <a:srgbClr val="953E37"/>
              </a:solidFill>
            </a:endParaRPr>
          </a:p>
          <a:p>
            <a:pPr algn="ctr"/>
            <a:endParaRPr lang="en-US" altLang="en-US" sz="1100" b="1" u="sng" dirty="0">
              <a:solidFill>
                <a:srgbClr val="953E37"/>
              </a:solidFill>
            </a:endParaRPr>
          </a:p>
          <a:p>
            <a:pPr algn="ctr"/>
            <a:endParaRPr lang="en-US" altLang="en-US" sz="1100" b="1" dirty="0">
              <a:solidFill>
                <a:srgbClr val="953E37"/>
              </a:solidFill>
            </a:endParaRPr>
          </a:p>
          <a:p>
            <a:pPr algn="ctr"/>
            <a:endParaRPr lang="en-US" altLang="en-US" sz="800" dirty="0">
              <a:solidFill>
                <a:srgbClr val="953E37"/>
              </a:solidFill>
            </a:endParaRPr>
          </a:p>
          <a:p>
            <a:pPr algn="ctr"/>
            <a:endParaRPr lang="en-US" altLang="en-US" sz="1000" dirty="0">
              <a:solidFill>
                <a:srgbClr val="953E37"/>
              </a:solidFill>
            </a:endParaRPr>
          </a:p>
          <a:p>
            <a:pPr algn="ctr"/>
            <a:endParaRPr lang="en-US" altLang="en-US" sz="400" b="1" dirty="0">
              <a:solidFill>
                <a:srgbClr val="953E37"/>
              </a:solidFill>
            </a:endParaRPr>
          </a:p>
          <a:p>
            <a:pPr algn="ctr"/>
            <a:r>
              <a:rPr lang="en-US" altLang="en-US" sz="1100" b="1" dirty="0">
                <a:solidFill>
                  <a:srgbClr val="953E37"/>
                </a:solidFill>
              </a:rPr>
              <a:t>     </a:t>
            </a:r>
          </a:p>
          <a:p>
            <a:pPr algn="ctr"/>
            <a:endParaRPr lang="en-US" altLang="en-US" sz="1100" b="1" dirty="0">
              <a:solidFill>
                <a:srgbClr val="953E37"/>
              </a:solidFill>
            </a:endParaRPr>
          </a:p>
          <a:p>
            <a:pPr algn="ctr"/>
            <a:endParaRPr lang="en-US" altLang="en-US" sz="1200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  <a:p>
            <a:pPr algn="ctr">
              <a:lnSpc>
                <a:spcPct val="30000"/>
              </a:lnSpc>
            </a:pPr>
            <a:endParaRPr lang="en-US" altLang="en-US" sz="1100" b="1" dirty="0">
              <a:solidFill>
                <a:srgbClr val="953E37"/>
              </a:solidFill>
            </a:endParaRPr>
          </a:p>
        </p:txBody>
      </p:sp>
      <p:sp>
        <p:nvSpPr>
          <p:cNvPr id="225295" name="_s1036"/>
          <p:cNvSpPr>
            <a:spLocks noChangeArrowheads="1"/>
          </p:cNvSpPr>
          <p:nvPr/>
        </p:nvSpPr>
        <p:spPr bwMode="auto">
          <a:xfrm>
            <a:off x="5867400" y="2985407"/>
            <a:ext cx="1831975" cy="274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/>
              <a:t>LC </a:t>
            </a:r>
            <a:r>
              <a:rPr lang="en-US" altLang="en-US" b="1" dirty="0" smtClean="0"/>
              <a:t>Metrics </a:t>
            </a:r>
            <a:endParaRPr lang="en-US" altLang="en-US" b="1" dirty="0"/>
          </a:p>
          <a:p>
            <a:pPr algn="ctr"/>
            <a:r>
              <a:rPr lang="en-US" altLang="en-US" sz="1200" b="1" dirty="0">
                <a:solidFill>
                  <a:srgbClr val="562420"/>
                </a:solidFill>
                <a:latin typeface="Arial Black" pitchFamily="34" charset="0"/>
              </a:rPr>
              <a:t>LC = B</a:t>
            </a:r>
          </a:p>
          <a:p>
            <a:pPr algn="ctr"/>
            <a:endParaRPr lang="en-US" altLang="en-US" sz="1200" b="1" dirty="0">
              <a:solidFill>
                <a:srgbClr val="562420"/>
              </a:solidFill>
              <a:latin typeface="Arial Black" pitchFamily="34" charset="0"/>
            </a:endParaRPr>
          </a:p>
          <a:p>
            <a:pPr algn="ctr"/>
            <a:endParaRPr lang="en-US" altLang="en-US" sz="1100" dirty="0"/>
          </a:p>
          <a:p>
            <a:pPr algn="ctr"/>
            <a:endParaRPr lang="en-US" altLang="en-US" sz="1100" dirty="0"/>
          </a:p>
          <a:p>
            <a:pPr algn="ctr"/>
            <a:endParaRPr lang="en-US" altLang="en-US" sz="1100" dirty="0"/>
          </a:p>
          <a:p>
            <a:pPr algn="ctr"/>
            <a:endParaRPr lang="en-US" altLang="en-US" sz="11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  <a:p>
            <a:pPr algn="ctr"/>
            <a:endParaRPr lang="en-US" altLang="en-US" sz="1200" dirty="0"/>
          </a:p>
        </p:txBody>
      </p:sp>
      <p:sp>
        <p:nvSpPr>
          <p:cNvPr id="225296" name="Line 16"/>
          <p:cNvSpPr>
            <a:spLocks noChangeShapeType="1"/>
          </p:cNvSpPr>
          <p:nvPr/>
        </p:nvSpPr>
        <p:spPr bwMode="auto">
          <a:xfrm flipV="1">
            <a:off x="4572000" y="1309007"/>
            <a:ext cx="0" cy="228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97" name="_s1040"/>
          <p:cNvSpPr>
            <a:spLocks noChangeArrowheads="1"/>
          </p:cNvSpPr>
          <p:nvPr/>
        </p:nvSpPr>
        <p:spPr bwMode="auto">
          <a:xfrm>
            <a:off x="1295400" y="2071007"/>
            <a:ext cx="2089150" cy="6858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Condition Rank </a:t>
            </a:r>
            <a:r>
              <a:rPr lang="en-US" altLang="en-US" sz="1400" b="1" dirty="0" smtClean="0">
                <a:solidFill>
                  <a:srgbClr val="006600"/>
                </a:solidFill>
              </a:rPr>
              <a:t>Specs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298" name="Line 18"/>
          <p:cNvSpPr>
            <a:spLocks noChangeShapeType="1"/>
          </p:cNvSpPr>
          <p:nvPr/>
        </p:nvSpPr>
        <p:spPr bwMode="auto">
          <a:xfrm flipV="1">
            <a:off x="2362200" y="1842407"/>
            <a:ext cx="0" cy="228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99" name="Line 19"/>
          <p:cNvSpPr>
            <a:spLocks noChangeShapeType="1"/>
          </p:cNvSpPr>
          <p:nvPr/>
        </p:nvSpPr>
        <p:spPr bwMode="auto">
          <a:xfrm>
            <a:off x="3121025" y="1690007"/>
            <a:ext cx="3200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0" name="AutoShape 20"/>
          <p:cNvSpPr>
            <a:spLocks noChangeArrowheads="1"/>
          </p:cNvSpPr>
          <p:nvPr/>
        </p:nvSpPr>
        <p:spPr bwMode="auto">
          <a:xfrm>
            <a:off x="1447800" y="1537607"/>
            <a:ext cx="1831975" cy="3048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Condition Rank = </a:t>
            </a:r>
            <a:r>
              <a:rPr lang="en-US" altLang="en-US" sz="1400" b="1" dirty="0" smtClean="0">
                <a:solidFill>
                  <a:srgbClr val="006600"/>
                </a:solidFill>
              </a:rPr>
              <a:t>A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301" name="AutoShape 21"/>
          <p:cNvSpPr>
            <a:spLocks noChangeArrowheads="1"/>
          </p:cNvSpPr>
          <p:nvPr/>
        </p:nvSpPr>
        <p:spPr bwMode="auto">
          <a:xfrm>
            <a:off x="5867400" y="1537607"/>
            <a:ext cx="1831975" cy="3048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LC Rank </a:t>
            </a:r>
            <a:r>
              <a:rPr lang="en-US" altLang="en-US" sz="1400" b="1" dirty="0" smtClean="0">
                <a:solidFill>
                  <a:srgbClr val="006600"/>
                </a:solidFill>
              </a:rPr>
              <a:t>= B 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302" name="AutoShape 22"/>
          <p:cNvSpPr>
            <a:spLocks noChangeArrowheads="1"/>
          </p:cNvSpPr>
          <p:nvPr/>
        </p:nvSpPr>
        <p:spPr bwMode="auto">
          <a:xfrm>
            <a:off x="0" y="4585607"/>
            <a:ext cx="914400" cy="685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/>
              <a:t>Condition</a:t>
            </a:r>
          </a:p>
          <a:p>
            <a:pPr algn="ctr"/>
            <a:r>
              <a:rPr lang="en-US" altLang="en-US" b="1"/>
              <a:t>Stressor</a:t>
            </a:r>
          </a:p>
          <a:p>
            <a:pPr algn="ctr"/>
            <a:r>
              <a:rPr lang="en-US" altLang="en-US" b="1"/>
              <a:t>Checklist</a:t>
            </a:r>
          </a:p>
        </p:txBody>
      </p:sp>
      <p:sp>
        <p:nvSpPr>
          <p:cNvPr id="225303" name="AutoShape 23"/>
          <p:cNvSpPr>
            <a:spLocks noChangeArrowheads="1"/>
          </p:cNvSpPr>
          <p:nvPr/>
        </p:nvSpPr>
        <p:spPr bwMode="auto">
          <a:xfrm>
            <a:off x="3657600" y="1537607"/>
            <a:ext cx="1831975" cy="304800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006600"/>
                </a:solidFill>
              </a:rPr>
              <a:t>Size Rank = </a:t>
            </a:r>
            <a:r>
              <a:rPr lang="en-US" altLang="en-US" sz="1400" b="1" dirty="0" smtClean="0">
                <a:solidFill>
                  <a:srgbClr val="006600"/>
                </a:solidFill>
              </a:rPr>
              <a:t>A</a:t>
            </a:r>
            <a:endParaRPr lang="en-US" altLang="en-US" sz="1400" b="1" dirty="0">
              <a:solidFill>
                <a:srgbClr val="006600"/>
              </a:solidFill>
            </a:endParaRPr>
          </a:p>
        </p:txBody>
      </p:sp>
      <p:sp>
        <p:nvSpPr>
          <p:cNvPr id="225304" name="Line 24"/>
          <p:cNvSpPr>
            <a:spLocks noChangeShapeType="1"/>
          </p:cNvSpPr>
          <p:nvPr/>
        </p:nvSpPr>
        <p:spPr bwMode="auto">
          <a:xfrm flipV="1">
            <a:off x="4572000" y="1842407"/>
            <a:ext cx="0" cy="228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5" name="Line 25"/>
          <p:cNvSpPr>
            <a:spLocks noChangeShapeType="1"/>
          </p:cNvSpPr>
          <p:nvPr/>
        </p:nvSpPr>
        <p:spPr bwMode="auto">
          <a:xfrm flipV="1">
            <a:off x="6781800" y="1842407"/>
            <a:ext cx="0" cy="228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6" name="Line 26"/>
          <p:cNvSpPr>
            <a:spLocks noChangeShapeType="1"/>
          </p:cNvSpPr>
          <p:nvPr/>
        </p:nvSpPr>
        <p:spPr bwMode="auto">
          <a:xfrm>
            <a:off x="914400" y="4890407"/>
            <a:ext cx="533400" cy="0"/>
          </a:xfrm>
          <a:prstGeom prst="line">
            <a:avLst/>
          </a:prstGeom>
          <a:noFill/>
          <a:ln w="57150">
            <a:solidFill>
              <a:srgbClr val="D87A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7" name="Line 27"/>
          <p:cNvSpPr>
            <a:spLocks noChangeShapeType="1"/>
          </p:cNvSpPr>
          <p:nvPr/>
        </p:nvSpPr>
        <p:spPr bwMode="auto">
          <a:xfrm flipH="1">
            <a:off x="7696200" y="4966607"/>
            <a:ext cx="228600" cy="0"/>
          </a:xfrm>
          <a:prstGeom prst="line">
            <a:avLst/>
          </a:prstGeom>
          <a:noFill/>
          <a:ln w="57150">
            <a:solidFill>
              <a:srgbClr val="D87A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8" name="AutoShape 28"/>
          <p:cNvSpPr>
            <a:spLocks noChangeArrowheads="1"/>
          </p:cNvSpPr>
          <p:nvPr/>
        </p:nvSpPr>
        <p:spPr bwMode="auto">
          <a:xfrm>
            <a:off x="685800" y="5957207"/>
            <a:ext cx="76200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 dirty="0"/>
              <a:t>EIA Level </a:t>
            </a:r>
            <a:r>
              <a:rPr lang="en-US" altLang="en-US" sz="1400" b="1" dirty="0" smtClean="0"/>
              <a:t>Rapid </a:t>
            </a:r>
            <a:r>
              <a:rPr lang="en-US" altLang="en-US" sz="1400" b="1" dirty="0"/>
              <a:t>Recon Form </a:t>
            </a:r>
          </a:p>
          <a:p>
            <a:pPr algn="ctr"/>
            <a:r>
              <a:rPr lang="en-US" altLang="en-US" sz="1400" dirty="0" smtClean="0"/>
              <a:t>Plot </a:t>
            </a:r>
            <a:r>
              <a:rPr lang="en-US" altLang="en-US" sz="1400" dirty="0"/>
              <a:t>data </a:t>
            </a:r>
          </a:p>
        </p:txBody>
      </p:sp>
      <p:sp>
        <p:nvSpPr>
          <p:cNvPr id="225310" name="Text Box 30"/>
          <p:cNvSpPr txBox="1">
            <a:spLocks noChangeArrowheads="1"/>
          </p:cNvSpPr>
          <p:nvPr/>
        </p:nvSpPr>
        <p:spPr bwMode="auto">
          <a:xfrm>
            <a:off x="8305800" y="5347607"/>
            <a:ext cx="76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i="1" dirty="0">
                <a:solidFill>
                  <a:srgbClr val="FFFF00"/>
                </a:solidFill>
              </a:rPr>
              <a:t>Post-Field</a:t>
            </a:r>
          </a:p>
        </p:txBody>
      </p:sp>
      <p:sp>
        <p:nvSpPr>
          <p:cNvPr id="225311" name="Line 31"/>
          <p:cNvSpPr>
            <a:spLocks noChangeShapeType="1"/>
          </p:cNvSpPr>
          <p:nvPr/>
        </p:nvSpPr>
        <p:spPr bwMode="auto">
          <a:xfrm>
            <a:off x="152400" y="5881007"/>
            <a:ext cx="9144000" cy="0"/>
          </a:xfrm>
          <a:prstGeom prst="line">
            <a:avLst/>
          </a:prstGeom>
          <a:noFill/>
          <a:ln w="28575">
            <a:solidFill>
              <a:srgbClr val="CA20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2" name="Line 32"/>
          <p:cNvSpPr>
            <a:spLocks noChangeShapeType="1"/>
          </p:cNvSpPr>
          <p:nvPr/>
        </p:nvSpPr>
        <p:spPr bwMode="auto">
          <a:xfrm flipV="1">
            <a:off x="9067800" y="5576207"/>
            <a:ext cx="0" cy="304800"/>
          </a:xfrm>
          <a:prstGeom prst="line">
            <a:avLst/>
          </a:prstGeom>
          <a:noFill/>
          <a:ln w="57150">
            <a:solidFill>
              <a:srgbClr val="F3665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3" name="Line 33"/>
          <p:cNvSpPr>
            <a:spLocks noChangeShapeType="1"/>
          </p:cNvSpPr>
          <p:nvPr/>
        </p:nvSpPr>
        <p:spPr bwMode="auto">
          <a:xfrm>
            <a:off x="9067800" y="5881007"/>
            <a:ext cx="0" cy="304800"/>
          </a:xfrm>
          <a:prstGeom prst="line">
            <a:avLst/>
          </a:prstGeom>
          <a:noFill/>
          <a:ln w="57150">
            <a:solidFill>
              <a:srgbClr val="F3665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4" name="AutoShape 34"/>
          <p:cNvSpPr>
            <a:spLocks noChangeArrowheads="1"/>
          </p:cNvSpPr>
          <p:nvPr/>
        </p:nvSpPr>
        <p:spPr bwMode="auto">
          <a:xfrm>
            <a:off x="304800" y="3899807"/>
            <a:ext cx="9144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/>
              <a:t>General</a:t>
            </a:r>
          </a:p>
          <a:p>
            <a:pPr algn="ctr"/>
            <a:r>
              <a:rPr lang="en-US" altLang="en-US" b="1"/>
              <a:t>Form</a:t>
            </a:r>
          </a:p>
        </p:txBody>
      </p:sp>
      <p:sp>
        <p:nvSpPr>
          <p:cNvPr id="225318" name="Line 38"/>
          <p:cNvSpPr>
            <a:spLocks noChangeShapeType="1"/>
          </p:cNvSpPr>
          <p:nvPr/>
        </p:nvSpPr>
        <p:spPr bwMode="auto">
          <a:xfrm flipH="1" flipV="1">
            <a:off x="6781800" y="2756807"/>
            <a:ext cx="0" cy="228600"/>
          </a:xfrm>
          <a:prstGeom prst="line">
            <a:avLst/>
          </a:prstGeom>
          <a:noFill/>
          <a:ln w="57150">
            <a:solidFill>
              <a:srgbClr val="E5D0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9" name="Text Box 39"/>
          <p:cNvSpPr txBox="1">
            <a:spLocks noChangeArrowheads="1"/>
          </p:cNvSpPr>
          <p:nvPr/>
        </p:nvSpPr>
        <p:spPr bwMode="auto">
          <a:xfrm>
            <a:off x="8305800" y="5881007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i="1">
                <a:solidFill>
                  <a:srgbClr val="FFFF00"/>
                </a:solidFill>
              </a:rPr>
              <a:t>Field</a:t>
            </a:r>
          </a:p>
        </p:txBody>
      </p:sp>
      <p:sp>
        <p:nvSpPr>
          <p:cNvPr id="225320" name="AutoShape 40"/>
          <p:cNvSpPr>
            <a:spLocks noChangeArrowheads="1"/>
          </p:cNvSpPr>
          <p:nvPr/>
        </p:nvSpPr>
        <p:spPr bwMode="auto">
          <a:xfrm>
            <a:off x="8077200" y="2071007"/>
            <a:ext cx="914400" cy="695325"/>
          </a:xfrm>
          <a:prstGeom prst="roundRect">
            <a:avLst>
              <a:gd name="adj" fmla="val 16667"/>
            </a:avLst>
          </a:prstGeom>
          <a:solidFill>
            <a:srgbClr val="E3DCC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56" tIns="1378" rIns="2756" bIns="1378" anchor="ctr"/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>
                <a:solidFill>
                  <a:srgbClr val="006600"/>
                </a:solidFill>
              </a:rPr>
              <a:t>LC Index</a:t>
            </a:r>
          </a:p>
          <a:p>
            <a:pPr algn="ctr"/>
            <a:r>
              <a:rPr lang="en-US" altLang="en-US" sz="1200">
                <a:solidFill>
                  <a:srgbClr val="006600"/>
                </a:solidFill>
              </a:rPr>
              <a:t>GIS</a:t>
            </a:r>
          </a:p>
          <a:p>
            <a:pPr algn="ctr"/>
            <a:r>
              <a:rPr lang="en-US" altLang="en-US" sz="1200">
                <a:solidFill>
                  <a:srgbClr val="006600"/>
                </a:solidFill>
              </a:rPr>
              <a:t>Calculation</a:t>
            </a:r>
          </a:p>
        </p:txBody>
      </p:sp>
      <p:sp>
        <p:nvSpPr>
          <p:cNvPr id="225321" name="Line 41"/>
          <p:cNvSpPr>
            <a:spLocks noChangeShapeType="1"/>
          </p:cNvSpPr>
          <p:nvPr/>
        </p:nvSpPr>
        <p:spPr bwMode="auto">
          <a:xfrm flipH="1">
            <a:off x="7848600" y="2452007"/>
            <a:ext cx="228600" cy="0"/>
          </a:xfrm>
          <a:prstGeom prst="line">
            <a:avLst/>
          </a:prstGeom>
          <a:noFill/>
          <a:ln w="57150">
            <a:solidFill>
              <a:srgbClr val="E5D0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2" name="Text Box 42"/>
          <p:cNvSpPr txBox="1">
            <a:spLocks noChangeArrowheads="1"/>
          </p:cNvSpPr>
          <p:nvPr/>
        </p:nvSpPr>
        <p:spPr bwMode="auto">
          <a:xfrm>
            <a:off x="6346825" y="4314371"/>
            <a:ext cx="9144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100" dirty="0">
                <a:solidFill>
                  <a:srgbClr val="953E37"/>
                </a:solidFill>
              </a:rPr>
              <a:t>Metric1 </a:t>
            </a:r>
          </a:p>
        </p:txBody>
      </p:sp>
      <p:sp>
        <p:nvSpPr>
          <p:cNvPr id="225323" name="Text Box 43"/>
          <p:cNvSpPr txBox="1">
            <a:spLocks noChangeArrowheads="1"/>
          </p:cNvSpPr>
          <p:nvPr/>
        </p:nvSpPr>
        <p:spPr bwMode="auto">
          <a:xfrm>
            <a:off x="4114800" y="4357007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100" dirty="0">
                <a:solidFill>
                  <a:srgbClr val="953E37"/>
                </a:solidFill>
              </a:rPr>
              <a:t>Metric1 </a:t>
            </a:r>
          </a:p>
          <a:p>
            <a:r>
              <a:rPr lang="en-US" altLang="en-US" sz="1100" dirty="0">
                <a:solidFill>
                  <a:srgbClr val="953E37"/>
                </a:solidFill>
              </a:rPr>
              <a:t>Metric2 </a:t>
            </a:r>
          </a:p>
        </p:txBody>
      </p:sp>
      <p:sp>
        <p:nvSpPr>
          <p:cNvPr id="225324" name="Text Box 44"/>
          <p:cNvSpPr txBox="1">
            <a:spLocks noChangeArrowheads="1"/>
          </p:cNvSpPr>
          <p:nvPr/>
        </p:nvSpPr>
        <p:spPr bwMode="auto">
          <a:xfrm>
            <a:off x="1752600" y="3402920"/>
            <a:ext cx="1143000" cy="232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100" b="1" u="sng" dirty="0">
                <a:solidFill>
                  <a:srgbClr val="953E37"/>
                </a:solidFill>
              </a:rPr>
              <a:t>Vegetation</a:t>
            </a:r>
            <a:endParaRPr lang="en-US" altLang="en-US" sz="1100" dirty="0"/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Metric1 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Metric2 </a:t>
            </a:r>
          </a:p>
          <a:p>
            <a:pPr algn="ctr"/>
            <a:r>
              <a:rPr lang="en-US" altLang="en-US" sz="800" b="1" dirty="0">
                <a:solidFill>
                  <a:srgbClr val="953E37"/>
                </a:solidFill>
              </a:rPr>
              <a:t>|</a:t>
            </a:r>
          </a:p>
          <a:p>
            <a:pPr algn="ctr"/>
            <a:r>
              <a:rPr lang="en-US" altLang="en-US" sz="1100" dirty="0" smtClean="0">
                <a:solidFill>
                  <a:srgbClr val="953E37"/>
                </a:solidFill>
              </a:rPr>
              <a:t>Metric4 </a:t>
            </a:r>
            <a:endParaRPr lang="en-US" altLang="en-US" sz="1100" dirty="0">
              <a:solidFill>
                <a:srgbClr val="953E37"/>
              </a:solidFill>
            </a:endParaRPr>
          </a:p>
          <a:p>
            <a:endParaRPr lang="en-US" altLang="en-US" sz="300" dirty="0">
              <a:solidFill>
                <a:srgbClr val="953E37"/>
              </a:solidFill>
            </a:endParaRPr>
          </a:p>
          <a:p>
            <a:r>
              <a:rPr lang="en-US" altLang="en-US" sz="1100" b="1" u="sng" dirty="0">
                <a:solidFill>
                  <a:srgbClr val="953E37"/>
                </a:solidFill>
              </a:rPr>
              <a:t>Soil/Substrate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Metric1 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Metric2 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Metric3 </a:t>
            </a:r>
          </a:p>
          <a:p>
            <a:endParaRPr lang="en-US" altLang="en-US" sz="300" dirty="0">
              <a:solidFill>
                <a:srgbClr val="953E37"/>
              </a:solidFill>
            </a:endParaRPr>
          </a:p>
          <a:p>
            <a:r>
              <a:rPr lang="en-US" altLang="en-US" sz="1100" b="1" u="sng" dirty="0">
                <a:solidFill>
                  <a:srgbClr val="953E37"/>
                </a:solidFill>
              </a:rPr>
              <a:t>Hydrology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Metric1 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Metric2 </a:t>
            </a:r>
          </a:p>
          <a:p>
            <a:pPr algn="ctr"/>
            <a:r>
              <a:rPr lang="en-US" altLang="en-US" sz="1100" dirty="0">
                <a:solidFill>
                  <a:srgbClr val="953E37"/>
                </a:solidFill>
              </a:rPr>
              <a:t>Metric3 </a:t>
            </a:r>
          </a:p>
        </p:txBody>
      </p:sp>
      <p:sp>
        <p:nvSpPr>
          <p:cNvPr id="225326" name="Line 46"/>
          <p:cNvSpPr>
            <a:spLocks noChangeShapeType="1"/>
          </p:cNvSpPr>
          <p:nvPr/>
        </p:nvSpPr>
        <p:spPr bwMode="auto">
          <a:xfrm>
            <a:off x="1219200" y="4128407"/>
            <a:ext cx="228600" cy="0"/>
          </a:xfrm>
          <a:prstGeom prst="line">
            <a:avLst/>
          </a:prstGeom>
          <a:noFill/>
          <a:ln w="57150">
            <a:solidFill>
              <a:srgbClr val="D87A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7" name="Line 47"/>
          <p:cNvSpPr>
            <a:spLocks noChangeShapeType="1"/>
          </p:cNvSpPr>
          <p:nvPr/>
        </p:nvSpPr>
        <p:spPr bwMode="auto">
          <a:xfrm flipV="1">
            <a:off x="2362200" y="5728607"/>
            <a:ext cx="0" cy="228600"/>
          </a:xfrm>
          <a:prstGeom prst="line">
            <a:avLst/>
          </a:prstGeom>
          <a:noFill/>
          <a:ln w="57150">
            <a:solidFill>
              <a:srgbClr val="D87A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0" name="Line 50"/>
          <p:cNvSpPr>
            <a:spLocks noChangeShapeType="1"/>
          </p:cNvSpPr>
          <p:nvPr/>
        </p:nvSpPr>
        <p:spPr bwMode="auto">
          <a:xfrm flipV="1">
            <a:off x="8077200" y="5271407"/>
            <a:ext cx="0" cy="685800"/>
          </a:xfrm>
          <a:prstGeom prst="line">
            <a:avLst/>
          </a:prstGeom>
          <a:noFill/>
          <a:ln w="57150">
            <a:solidFill>
              <a:srgbClr val="FBE6A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1" name="Line 51"/>
          <p:cNvSpPr>
            <a:spLocks noChangeShapeType="1"/>
          </p:cNvSpPr>
          <p:nvPr/>
        </p:nvSpPr>
        <p:spPr bwMode="auto">
          <a:xfrm flipV="1">
            <a:off x="838200" y="5271407"/>
            <a:ext cx="0" cy="685800"/>
          </a:xfrm>
          <a:prstGeom prst="line">
            <a:avLst/>
          </a:prstGeom>
          <a:noFill/>
          <a:ln w="57150">
            <a:solidFill>
              <a:srgbClr val="FBE6A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2" name="Line 52"/>
          <p:cNvSpPr>
            <a:spLocks noChangeShapeType="1"/>
          </p:cNvSpPr>
          <p:nvPr/>
        </p:nvSpPr>
        <p:spPr bwMode="auto">
          <a:xfrm flipV="1">
            <a:off x="1066800" y="4357007"/>
            <a:ext cx="0" cy="1600200"/>
          </a:xfrm>
          <a:prstGeom prst="line">
            <a:avLst/>
          </a:prstGeom>
          <a:noFill/>
          <a:ln w="57150">
            <a:solidFill>
              <a:srgbClr val="FBE6A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3" name="Line 53"/>
          <p:cNvSpPr>
            <a:spLocks noChangeShapeType="1"/>
          </p:cNvSpPr>
          <p:nvPr/>
        </p:nvSpPr>
        <p:spPr bwMode="auto">
          <a:xfrm flipH="1" flipV="1">
            <a:off x="2362200" y="2756807"/>
            <a:ext cx="0" cy="228600"/>
          </a:xfrm>
          <a:prstGeom prst="line">
            <a:avLst/>
          </a:prstGeom>
          <a:noFill/>
          <a:ln w="57150">
            <a:solidFill>
              <a:srgbClr val="E5D0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4" name="Line 54"/>
          <p:cNvSpPr>
            <a:spLocks noChangeShapeType="1"/>
          </p:cNvSpPr>
          <p:nvPr/>
        </p:nvSpPr>
        <p:spPr bwMode="auto">
          <a:xfrm flipH="1" flipV="1">
            <a:off x="4572000" y="2756807"/>
            <a:ext cx="0" cy="228600"/>
          </a:xfrm>
          <a:prstGeom prst="line">
            <a:avLst/>
          </a:prstGeom>
          <a:noFill/>
          <a:ln w="57150">
            <a:solidFill>
              <a:srgbClr val="E5D0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5" name="Line 55"/>
          <p:cNvSpPr>
            <a:spLocks noChangeShapeType="1"/>
          </p:cNvSpPr>
          <p:nvPr/>
        </p:nvSpPr>
        <p:spPr bwMode="auto">
          <a:xfrm flipV="1">
            <a:off x="4572000" y="5728607"/>
            <a:ext cx="0" cy="228600"/>
          </a:xfrm>
          <a:prstGeom prst="line">
            <a:avLst/>
          </a:prstGeom>
          <a:noFill/>
          <a:ln w="57150">
            <a:solidFill>
              <a:srgbClr val="D87A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6" name="Line 56"/>
          <p:cNvSpPr>
            <a:spLocks noChangeShapeType="1"/>
          </p:cNvSpPr>
          <p:nvPr/>
        </p:nvSpPr>
        <p:spPr bwMode="auto">
          <a:xfrm flipV="1">
            <a:off x="6781800" y="5728607"/>
            <a:ext cx="0" cy="228600"/>
          </a:xfrm>
          <a:prstGeom prst="line">
            <a:avLst/>
          </a:prstGeom>
          <a:noFill/>
          <a:ln w="57150">
            <a:solidFill>
              <a:srgbClr val="D87A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8" name="Text Box 58"/>
          <p:cNvSpPr txBox="1">
            <a:spLocks noChangeArrowheads="1"/>
          </p:cNvSpPr>
          <p:nvPr/>
        </p:nvSpPr>
        <p:spPr bwMode="auto">
          <a:xfrm>
            <a:off x="8077200" y="1766207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i="1" dirty="0">
                <a:solidFill>
                  <a:srgbClr val="FFFF00"/>
                </a:solidFill>
              </a:rPr>
              <a:t>Pre-Field</a:t>
            </a:r>
          </a:p>
        </p:txBody>
      </p:sp>
    </p:spTree>
    <p:extLst>
      <p:ext uri="{BB962C8B-B14F-4D97-AF65-F5344CB8AC3E}">
        <p14:creationId xmlns:p14="http://schemas.microsoft.com/office/powerpoint/2010/main" val="29611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48" y="206399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EIA: Take Home Messages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8063"/>
            <a:ext cx="8229600" cy="4525963"/>
          </a:xfrm>
        </p:spPr>
        <p:txBody>
          <a:bodyPr/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EIA provides a more consistent, repeatable method for evaluating wetland condition and conservation value</a:t>
            </a:r>
          </a:p>
          <a:p>
            <a:endParaRPr lang="en-US" sz="2600" b="1" dirty="0" smtClean="0">
              <a:solidFill>
                <a:schemeClr val="bg1"/>
              </a:solidFill>
            </a:endParaRPr>
          </a:p>
          <a:p>
            <a:r>
              <a:rPr lang="en-US" sz="2600" b="1" dirty="0" smtClean="0">
                <a:solidFill>
                  <a:schemeClr val="bg1"/>
                </a:solidFill>
              </a:rPr>
              <a:t>Work by NatureServe, NH Heritage and others has provided a foundation for use of EIA across the region</a:t>
            </a:r>
          </a:p>
          <a:p>
            <a:endParaRPr lang="en-US" sz="2600" b="1" dirty="0">
              <a:solidFill>
                <a:schemeClr val="bg1"/>
              </a:solidFill>
            </a:endParaRPr>
          </a:p>
          <a:p>
            <a:r>
              <a:rPr lang="en-US" sz="2600" b="1" dirty="0" smtClean="0">
                <a:solidFill>
                  <a:schemeClr val="bg1"/>
                </a:solidFill>
              </a:rPr>
              <a:t>Further work is needed to develop a reference set of EIA scores for wetlands to help calibrate scores (NWCA?)</a:t>
            </a:r>
            <a:endParaRPr lang="en-US" sz="2600" b="1" dirty="0">
              <a:solidFill>
                <a:schemeClr val="bg1"/>
              </a:solidFill>
            </a:endParaRPr>
          </a:p>
          <a:p>
            <a:endParaRPr lang="en-US" sz="2600" b="1" dirty="0" smtClean="0">
              <a:solidFill>
                <a:schemeClr val="bg1"/>
              </a:solidFill>
            </a:endParaRPr>
          </a:p>
          <a:p>
            <a:endParaRPr lang="en-US" sz="2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3410" y="810513"/>
            <a:ext cx="39771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Questions?</a:t>
            </a:r>
          </a:p>
          <a:p>
            <a:pPr algn="ctr"/>
            <a:endParaRPr lang="en-US" sz="3600" b="1" dirty="0"/>
          </a:p>
          <a:p>
            <a:pPr algn="ctr"/>
            <a:r>
              <a:rPr lang="en-US" sz="2400" b="1" dirty="0" smtClean="0"/>
              <a:t>andrew.cutko@maine.gov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19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887" y="1803199"/>
            <a:ext cx="4470400" cy="3770483"/>
          </a:xfr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352" y="390547"/>
            <a:ext cx="8229600" cy="9746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FFFF00"/>
                </a:solidFill>
              </a:rPr>
              <a:t/>
            </a:r>
            <a:br>
              <a:rPr lang="en-US" sz="3000" b="1" dirty="0" smtClean="0">
                <a:solidFill>
                  <a:srgbClr val="FFFF00"/>
                </a:solidFill>
              </a:rPr>
            </a:br>
            <a:r>
              <a:rPr lang="en-US" sz="3000" b="1" dirty="0" smtClean="0">
                <a:solidFill>
                  <a:srgbClr val="FFFF00"/>
                </a:solidFill>
              </a:rPr>
              <a:t>What is Ecological Integrity Assessment?</a:t>
            </a:r>
            <a:br>
              <a:rPr lang="en-US" sz="3000" b="1" dirty="0" smtClean="0">
                <a:solidFill>
                  <a:srgbClr val="FFFF00"/>
                </a:solidFill>
              </a:rPr>
            </a:b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272668" y="1427593"/>
            <a:ext cx="3413959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 smtClean="0">
                <a:solidFill>
                  <a:schemeClr val="bg1"/>
                </a:solidFill>
              </a:rPr>
              <a:t>A </a:t>
            </a:r>
            <a:r>
              <a:rPr lang="en-US" altLang="en-US" sz="2200" b="1" dirty="0">
                <a:solidFill>
                  <a:schemeClr val="bg1"/>
                </a:solidFill>
              </a:rPr>
              <a:t>set of indicators of ecosystem structure, function, and </a:t>
            </a:r>
            <a:r>
              <a:rPr lang="en-US" altLang="en-US" sz="2200" b="1" dirty="0" smtClean="0">
                <a:solidFill>
                  <a:schemeClr val="bg1"/>
                </a:solidFill>
              </a:rPr>
              <a:t>composition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 smtClean="0">
                <a:solidFill>
                  <a:schemeClr val="bg1"/>
                </a:solidFill>
              </a:rPr>
              <a:t>Emphasis on range </a:t>
            </a:r>
            <a:r>
              <a:rPr lang="en-US" altLang="en-US" sz="2200" b="1" dirty="0">
                <a:solidFill>
                  <a:schemeClr val="bg1"/>
                </a:solidFill>
              </a:rPr>
              <a:t>of natural </a:t>
            </a:r>
            <a:r>
              <a:rPr lang="en-US" altLang="en-US" sz="2200" b="1" dirty="0" smtClean="0">
                <a:solidFill>
                  <a:schemeClr val="bg1"/>
                </a:solidFill>
              </a:rPr>
              <a:t>variation – and what’s outside it!</a:t>
            </a:r>
            <a:endParaRPr lang="en-US" altLang="en-US" sz="2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669" y="4133975"/>
            <a:ext cx="418321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FFFFFF"/>
                </a:solidFill>
              </a:rPr>
              <a:t>Ensure links with </a:t>
            </a:r>
            <a:r>
              <a:rPr lang="en-US" altLang="en-US" sz="2200" b="1" dirty="0" smtClean="0">
                <a:solidFill>
                  <a:srgbClr val="FFFFFF"/>
                </a:solidFill>
              </a:rPr>
              <a:t>management/restoration needs</a:t>
            </a:r>
          </a:p>
          <a:p>
            <a:pPr marL="342900" lvl="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 smtClean="0">
                <a:solidFill>
                  <a:srgbClr val="FFFFFF"/>
                </a:solidFill>
              </a:rPr>
              <a:t>National protocols, currently being used in NH, NY, NJ, CO, WA, MI, NM</a:t>
            </a:r>
            <a:endParaRPr lang="en-US" altLang="en-US" sz="2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Wetland Assessments: </a:t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800" b="1" dirty="0" smtClean="0">
                <a:solidFill>
                  <a:srgbClr val="FFFF00"/>
                </a:solidFill>
              </a:rPr>
              <a:t>Functions, Values, and </a:t>
            </a:r>
            <a:r>
              <a:rPr lang="en-US" sz="2800" b="1" dirty="0">
                <a:solidFill>
                  <a:srgbClr val="FFFF00"/>
                </a:solidFill>
              </a:rPr>
              <a:t>Integrity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5493657" y="5613171"/>
            <a:ext cx="265248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600" b="1" dirty="0" smtClean="0">
                <a:solidFill>
                  <a:schemeClr val="bg1"/>
                </a:solidFill>
              </a:rPr>
              <a:t>Conservation Values</a:t>
            </a:r>
            <a:endParaRPr lang="en-US" altLang="en-US" sz="2600" b="1" dirty="0">
              <a:solidFill>
                <a:schemeClr val="bg1"/>
              </a:solidFill>
            </a:endParaRPr>
          </a:p>
        </p:txBody>
      </p:sp>
      <p:sp>
        <p:nvSpPr>
          <p:cNvPr id="12295" name="TextBox 7"/>
          <p:cNvSpPr txBox="1">
            <a:spLocks noChangeArrowheads="1"/>
          </p:cNvSpPr>
          <p:nvPr/>
        </p:nvSpPr>
        <p:spPr bwMode="auto">
          <a:xfrm>
            <a:off x="3458028" y="5613171"/>
            <a:ext cx="203562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600" b="1" dirty="0">
                <a:solidFill>
                  <a:schemeClr val="bg1"/>
                </a:solidFill>
              </a:rPr>
              <a:t>Condition / Integrity</a:t>
            </a: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586345" y="5613171"/>
            <a:ext cx="206013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600" b="1" dirty="0">
                <a:solidFill>
                  <a:schemeClr val="bg1"/>
                </a:solidFill>
              </a:rPr>
              <a:t>Ecosystem Services</a:t>
            </a:r>
          </a:p>
        </p:txBody>
      </p:sp>
      <p:sp>
        <p:nvSpPr>
          <p:cNvPr id="2" name="Oval 1"/>
          <p:cNvSpPr/>
          <p:nvPr/>
        </p:nvSpPr>
        <p:spPr>
          <a:xfrm>
            <a:off x="312057" y="1598931"/>
            <a:ext cx="3251200" cy="2960915"/>
          </a:xfrm>
          <a:prstGeom prst="ellipse">
            <a:avLst/>
          </a:prstGeom>
          <a:solidFill>
            <a:srgbClr val="FFFF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94943" y="1740224"/>
            <a:ext cx="3251200" cy="2960915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25375" y="1402547"/>
            <a:ext cx="4395168" cy="3936886"/>
          </a:xfrm>
          <a:prstGeom prst="ellipse">
            <a:avLst/>
          </a:prstGeom>
          <a:solidFill>
            <a:srgbClr val="FF9900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1743" y="2769507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Functiona</a:t>
            </a:r>
            <a:r>
              <a:rPr lang="en-US" b="1" dirty="0"/>
              <a:t>l</a:t>
            </a:r>
            <a:endParaRPr lang="en-US" b="1" dirty="0" smtClean="0"/>
          </a:p>
          <a:p>
            <a:r>
              <a:rPr lang="en-US" b="1" dirty="0" smtClean="0"/>
              <a:t> Measures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33425" y="3079389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Ecological Integrity</a:t>
            </a:r>
          </a:p>
          <a:p>
            <a:pPr algn="ctr"/>
            <a:r>
              <a:rPr lang="en-US" sz="2400" b="1" dirty="0" smtClean="0"/>
              <a:t> Measures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40114" y="2631007"/>
            <a:ext cx="1813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Conservation </a:t>
            </a:r>
          </a:p>
          <a:p>
            <a:r>
              <a:rPr lang="en-US" b="1" dirty="0" smtClean="0"/>
              <a:t>Status/</a:t>
            </a:r>
          </a:p>
          <a:p>
            <a:r>
              <a:rPr lang="en-US" b="1" dirty="0" smtClean="0"/>
              <a:t>Irreplaceability</a:t>
            </a:r>
            <a:endParaRPr lang="en-US" b="1" dirty="0"/>
          </a:p>
        </p:txBody>
      </p:sp>
      <p:pic>
        <p:nvPicPr>
          <p:cNvPr id="8194" name="Picture 2" descr="http://mnfi.anr.msu.edu/element-images/348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57" y="4267200"/>
            <a:ext cx="1644316" cy="11181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dec.ny.gov/images/wildlife_images/fslebiph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5724" y="4036783"/>
            <a:ext cx="1395413" cy="157638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9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  <p:bldP spid="10" grpId="0" animBg="1"/>
      <p:bldP spid="9" grpId="0" animBg="1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28840" y="266515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</a:rPr>
              <a:t>Topics to Be Covered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206" y="1373087"/>
            <a:ext cx="8604629" cy="3425825"/>
          </a:xfrm>
        </p:spPr>
        <p:txBody>
          <a:bodyPr/>
          <a:lstStyle/>
          <a:p>
            <a:r>
              <a:rPr lang="en-US" altLang="en-US" sz="3000" b="1" dirty="0" smtClean="0">
                <a:solidFill>
                  <a:schemeClr val="bg1">
                    <a:lumMod val="50000"/>
                  </a:schemeClr>
                </a:solidFill>
              </a:rPr>
              <a:t>Background on EIA</a:t>
            </a:r>
          </a:p>
          <a:p>
            <a:r>
              <a:rPr lang="en-US" altLang="en-US" sz="3000" b="1" dirty="0" smtClean="0">
                <a:solidFill>
                  <a:schemeClr val="bg1"/>
                </a:solidFill>
              </a:rPr>
              <a:t>Development of EIA for use in Maine </a:t>
            </a:r>
          </a:p>
          <a:p>
            <a:r>
              <a:rPr lang="en-US" altLang="en-US" sz="3000" b="1" dirty="0">
                <a:solidFill>
                  <a:schemeClr val="bg1">
                    <a:lumMod val="50000"/>
                  </a:schemeClr>
                </a:solidFill>
              </a:rPr>
              <a:t>A Tale of Two </a:t>
            </a:r>
            <a:r>
              <a:rPr lang="en-US" altLang="en-US" sz="3000" b="1" dirty="0" smtClean="0">
                <a:solidFill>
                  <a:schemeClr val="bg1">
                    <a:lumMod val="50000"/>
                  </a:schemeClr>
                </a:solidFill>
              </a:rPr>
              <a:t>Forests - Real Life Examples!</a:t>
            </a:r>
          </a:p>
          <a:p>
            <a:r>
              <a:rPr lang="en-US" altLang="en-US" sz="3000" b="1" dirty="0" smtClean="0">
                <a:solidFill>
                  <a:schemeClr val="bg1">
                    <a:lumMod val="50000"/>
                  </a:schemeClr>
                </a:solidFill>
              </a:rPr>
              <a:t>Take Home Messages</a:t>
            </a:r>
          </a:p>
        </p:txBody>
      </p:sp>
      <p:pic>
        <p:nvPicPr>
          <p:cNvPr id="8194" name="Picture 2" descr="http://www.epa.gov/sites/production/files/styles/large/public/2015-10/potpic2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625" y="4736849"/>
            <a:ext cx="2132197" cy="141720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pocosin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pocosin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http://northbiomes.weebly.com/uploads/2/4/3/4/24341505/2881430_ori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5662" y="4670222"/>
            <a:ext cx="2403816" cy="15972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nhdfl.org/library/images/photo-index/Hamp06_18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83" y="4196442"/>
            <a:ext cx="3333750" cy="221456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9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EIA in Maine: Accomplishments to Date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027" y="1050541"/>
            <a:ext cx="504371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Reviewed protocols and manuals from NatureServe, NH, and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Field tested EIA methods (and FQA) on 70+ </a:t>
            </a:r>
            <a:r>
              <a:rPr lang="en-US" sz="2400" b="1" i="1" u="sng" dirty="0" smtClean="0">
                <a:solidFill>
                  <a:schemeClr val="bg1"/>
                </a:solidFill>
              </a:rPr>
              <a:t>floodplain forests </a:t>
            </a:r>
            <a:r>
              <a:rPr lang="en-US" sz="2400" b="1" dirty="0" smtClean="0">
                <a:solidFill>
                  <a:schemeClr val="bg1"/>
                </a:solidFill>
              </a:rPr>
              <a:t>and </a:t>
            </a:r>
            <a:r>
              <a:rPr lang="en-US" sz="2400" b="1" i="1" u="sng" dirty="0" smtClean="0">
                <a:solidFill>
                  <a:schemeClr val="bg1"/>
                </a:solidFill>
              </a:rPr>
              <a:t>red maple swamps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Developed relational database to store, process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Adapting protocols and manual for Maine 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7794" y="1219682"/>
            <a:ext cx="2101297" cy="272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5314" y="4962930"/>
            <a:ext cx="2506258" cy="16933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790" y="3632292"/>
            <a:ext cx="2143153" cy="16073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2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28840" y="266515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FF00"/>
                </a:solidFill>
              </a:rPr>
              <a:t>Topics to Be Covered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143" y="1547258"/>
            <a:ext cx="8604629" cy="3425825"/>
          </a:xfrm>
        </p:spPr>
        <p:txBody>
          <a:bodyPr/>
          <a:lstStyle/>
          <a:p>
            <a:r>
              <a:rPr lang="en-US" altLang="en-US" sz="3000" b="1" dirty="0" smtClean="0">
                <a:solidFill>
                  <a:schemeClr val="bg1">
                    <a:lumMod val="50000"/>
                  </a:schemeClr>
                </a:solidFill>
              </a:rPr>
              <a:t>Background on EIA</a:t>
            </a:r>
          </a:p>
          <a:p>
            <a:r>
              <a:rPr lang="en-US" altLang="en-US" sz="3000" b="1" dirty="0" smtClean="0">
                <a:solidFill>
                  <a:schemeClr val="bg1">
                    <a:lumMod val="50000"/>
                  </a:schemeClr>
                </a:solidFill>
              </a:rPr>
              <a:t>Development of EIA for use in Maine </a:t>
            </a:r>
          </a:p>
          <a:p>
            <a:r>
              <a:rPr lang="en-US" altLang="en-US" sz="3000" b="1" dirty="0">
                <a:solidFill>
                  <a:schemeClr val="bg1"/>
                </a:solidFill>
              </a:rPr>
              <a:t>A Tale of Two </a:t>
            </a:r>
            <a:r>
              <a:rPr lang="en-US" altLang="en-US" sz="3000" b="1" dirty="0" smtClean="0">
                <a:solidFill>
                  <a:schemeClr val="bg1"/>
                </a:solidFill>
              </a:rPr>
              <a:t>Forests - Real Life Examples!</a:t>
            </a:r>
          </a:p>
          <a:p>
            <a:r>
              <a:rPr lang="en-US" altLang="en-US" sz="3000" b="1" dirty="0" smtClean="0">
                <a:solidFill>
                  <a:schemeClr val="bg1">
                    <a:lumMod val="50000"/>
                  </a:schemeClr>
                </a:solidFill>
              </a:rPr>
              <a:t>Take Home Messages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4801" y="4109962"/>
            <a:ext cx="8606971" cy="2603934"/>
            <a:chOff x="304801" y="4109962"/>
            <a:chExt cx="8606971" cy="2603934"/>
          </a:xfrm>
        </p:grpSpPr>
        <p:grpSp>
          <p:nvGrpSpPr>
            <p:cNvPr id="12" name="Group 11"/>
            <p:cNvGrpSpPr/>
            <p:nvPr/>
          </p:nvGrpSpPr>
          <p:grpSpPr>
            <a:xfrm>
              <a:off x="304801" y="4109962"/>
              <a:ext cx="8606971" cy="2603934"/>
              <a:chOff x="304801" y="4210131"/>
              <a:chExt cx="8606971" cy="2603934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04801" y="4210131"/>
                <a:ext cx="8606971" cy="2576307"/>
                <a:chOff x="304801" y="4210131"/>
                <a:chExt cx="8606971" cy="2576307"/>
              </a:xfrm>
            </p:grpSpPr>
            <p:pic>
              <p:nvPicPr>
                <p:cNvPr id="1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4098" y="4210131"/>
                  <a:ext cx="1878280" cy="1408667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" name="Picture 4" descr="http://www.natureserve.org/sites/default/files/ns_logo_inline_big.png">
                  <a:hlinkClick r:id="rId4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7886" y="6105419"/>
                  <a:ext cx="2423886" cy="67144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</p:pic>
            <p:pic>
              <p:nvPicPr>
                <p:cNvPr id="19" name="Picture 6" descr="https://www2.des.state.nh.us/nhb_datacheck/Controls/etc/images/FLhdr-naturalheritage.jpg">
                  <a:hlinkClick r:id="rId6"/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04801" y="6127276"/>
                  <a:ext cx="2409370" cy="659162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6" name="Picture 2" descr="https://www.geoexchange.org/wp-content/uploads/2014/05/USEPA.png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6889" y="6099648"/>
                <a:ext cx="714417" cy="7144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2" descr="X:\Logos\Partners\MOHF\mohflogo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802" y="6027107"/>
              <a:ext cx="1063165" cy="659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http://www.maine.gov/dep/gis/images/deplogo.pn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126" y="6027107"/>
              <a:ext cx="644105" cy="649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889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282" y="772885"/>
            <a:ext cx="8031279" cy="546277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 descr="http://www.citytowninfo.com/images/state-maps/maine-reference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515" y="106361"/>
            <a:ext cx="2161310" cy="28001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7228115" y="1680772"/>
            <a:ext cx="295082" cy="3147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599" y="979834"/>
            <a:ext cx="3604385" cy="1015663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Messalonskee</a:t>
            </a:r>
            <a:r>
              <a:rPr lang="en-US" sz="2400" b="1" dirty="0" smtClean="0">
                <a:solidFill>
                  <a:schemeClr val="bg1"/>
                </a:solidFill>
              </a:rPr>
              <a:t> Stream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Waterville Maine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Hardwood River Terrace Forest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4263" y="4952070"/>
            <a:ext cx="2539451" cy="830997"/>
          </a:xfrm>
          <a:prstGeom prst="rect">
            <a:avLst/>
          </a:prstGeom>
          <a:solidFill>
            <a:srgbClr val="006600">
              <a:alpha val="8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</a:rPr>
              <a:t>Size</a:t>
            </a:r>
            <a:r>
              <a:rPr lang="en-US" sz="2400" b="1" dirty="0" smtClean="0">
                <a:solidFill>
                  <a:schemeClr val="bg1"/>
                </a:solidFill>
              </a:rPr>
              <a:t>: 11 ac </a:t>
            </a:r>
          </a:p>
          <a:p>
            <a:r>
              <a:rPr lang="en-US" sz="2400" b="1" u="sng" dirty="0" smtClean="0">
                <a:solidFill>
                  <a:schemeClr val="bg1"/>
                </a:solidFill>
              </a:rPr>
              <a:t>Size Rank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= C</a:t>
            </a:r>
            <a:r>
              <a:rPr lang="en-US" sz="2000" b="1" dirty="0" smtClean="0">
                <a:solidFill>
                  <a:schemeClr val="bg1"/>
                </a:solidFill>
              </a:rPr>
              <a:t>   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914" y="930531"/>
            <a:ext cx="7261852" cy="57792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6431" y="240265"/>
            <a:ext cx="82141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</a:rPr>
              <a:t>Size Ranks for Maine Natural Communities (Acres)</a:t>
            </a:r>
            <a:endParaRPr lang="en-US" sz="2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7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4257</TotalTime>
  <Words>1286</Words>
  <Application>Microsoft Office PowerPoint</Application>
  <PresentationFormat>On-screen Show (4:3)</PresentationFormat>
  <Paragraphs>424</Paragraphs>
  <Slides>29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Default Design</vt:lpstr>
      <vt:lpstr>Document</vt:lpstr>
      <vt:lpstr>Acrobat Document</vt:lpstr>
      <vt:lpstr>Ecological Integrity Assessment  of Maine Wetlands</vt:lpstr>
      <vt:lpstr>Topics to Be Covered</vt:lpstr>
      <vt:lpstr> What is Ecological Integrity Assessment? </vt:lpstr>
      <vt:lpstr>Wetland Assessments:  Functions, Values, and Integrity</vt:lpstr>
      <vt:lpstr>Topics to Be Covered</vt:lpstr>
      <vt:lpstr>EIA in Maine: Accomplishments to Date</vt:lpstr>
      <vt:lpstr>Topics to Be Covered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Stressors Checklist</vt:lpstr>
      <vt:lpstr>PowerPoint Presentation</vt:lpstr>
      <vt:lpstr>PowerPoint Presentation</vt:lpstr>
      <vt:lpstr>Land Use Index</vt:lpstr>
      <vt:lpstr>PowerPoint Presentation</vt:lpstr>
      <vt:lpstr>PowerPoint Presentation</vt:lpstr>
      <vt:lpstr>PowerPoint Presentation</vt:lpstr>
      <vt:lpstr>Ecological Integrity Assessment</vt:lpstr>
      <vt:lpstr>PowerPoint Presentation</vt:lpstr>
      <vt:lpstr>West Branch of the Pleasant River Silver Maple Floodplain Forests T6 R9 NWP</vt:lpstr>
      <vt:lpstr>PowerPoint Presentation</vt:lpstr>
      <vt:lpstr>PowerPoint Presentation</vt:lpstr>
      <vt:lpstr>PowerPoint Presentation</vt:lpstr>
      <vt:lpstr>PowerPoint Presentation</vt:lpstr>
      <vt:lpstr>Ecological Integrity Assessment</vt:lpstr>
      <vt:lpstr>EIA: Take Home Messages</vt:lpstr>
      <vt:lpstr>PowerPoint Presentation</vt:lpstr>
    </vt:vector>
  </TitlesOfParts>
  <Company>The Nature Conservancy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invasiveness count in floristic quality assessment</dc:title>
  <dc:creator>jbried</dc:creator>
  <cp:lastModifiedBy>Cutko, Andrew</cp:lastModifiedBy>
  <cp:revision>295</cp:revision>
  <cp:lastPrinted>2016-01-12T20:16:24Z</cp:lastPrinted>
  <dcterms:created xsi:type="dcterms:W3CDTF">2008-01-22T18:00:43Z</dcterms:created>
  <dcterms:modified xsi:type="dcterms:W3CDTF">2016-03-30T15:40:44Z</dcterms:modified>
</cp:coreProperties>
</file>