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0"/>
  </p:sldMasterIdLst>
  <p:notesMasterIdLst>
    <p:notesMasterId r:id="rId31"/>
  </p:notesMasterIdLst>
  <p:sldIdLst>
    <p:sldId id="256" r:id="rId11"/>
    <p:sldId id="261" r:id="rId12"/>
    <p:sldId id="288" r:id="rId13"/>
    <p:sldId id="289" r:id="rId14"/>
    <p:sldId id="268" r:id="rId15"/>
    <p:sldId id="269" r:id="rId16"/>
    <p:sldId id="270" r:id="rId17"/>
    <p:sldId id="285" r:id="rId18"/>
    <p:sldId id="315" r:id="rId19"/>
    <p:sldId id="280" r:id="rId20"/>
    <p:sldId id="325" r:id="rId21"/>
    <p:sldId id="323" r:id="rId22"/>
    <p:sldId id="324" r:id="rId23"/>
    <p:sldId id="326" r:id="rId24"/>
    <p:sldId id="327" r:id="rId25"/>
    <p:sldId id="328" r:id="rId26"/>
    <p:sldId id="329" r:id="rId27"/>
    <p:sldId id="320" r:id="rId28"/>
    <p:sldId id="322" r:id="rId29"/>
    <p:sldId id="31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6CORPM9" initials="PM" lastIdx="2" clrIdx="0"/>
  <p:cmAuthor id="1" name="Erica Sachs Lambert" initials="ESL" lastIdx="3" clrIdx="1">
    <p:extLst>
      <p:ext uri="{19B8F6BF-5375-455C-9EA6-DF929625EA0E}">
        <p15:presenceInfo xmlns:p15="http://schemas.microsoft.com/office/powerpoint/2012/main" userId="Erica Sachs Lamb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4E8FA-DA33-4683-8FAF-CE3E355843F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D01D8-6578-45CB-B7C5-9E8D2E3BB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4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D01D8-6578-45CB-B7C5-9E8D2E3BB21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4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1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EB8D-1143-41A9-8A8C-D5EB845BD8D8}" type="datetime1">
              <a:rPr lang="en-US" smtClean="0"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87CF-A4CF-4EEE-B880-AEA94FA6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19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CCD8-FFE0-4178-9361-C5595790B0A9}" type="datetime1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87CF-A4CF-4EEE-B880-AEA94FA6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3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>
            <a:normAutofit/>
          </a:bodyPr>
          <a:lstStyle>
            <a:lvl1pPr algn="ctr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416E-FF98-42F9-A864-A4B8732FE6E3}" type="datetime1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87CF-A4CF-4EEE-B880-AEA94FA6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04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EB3F-3E15-4AD6-ACFD-B7BE8CDD1AB3}" type="datetime1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87CF-A4CF-4EEE-B880-AEA94FA685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1215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36AA-A940-4F92-8570-7F7CCA3BB593}" type="datetime1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87CF-A4CF-4EEE-B880-AEA94FA6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92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615B-F739-4520-ADCB-374D5EB7B621}" type="datetime1">
              <a:rPr lang="en-US" smtClean="0"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87CF-A4CF-4EEE-B880-AEA94FA6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1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B10B-699B-4FE0-8969-3B581D43B510}" type="datetime1">
              <a:rPr lang="en-US" smtClean="0"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87CF-A4CF-4EEE-B880-AEA94FA6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0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B056-4D54-406B-ADD7-BAF5FE3F6F7C}" type="datetime1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87CF-A4CF-4EEE-B880-AEA94FA6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3C09-A3D4-4A8B-8E4C-2680321E05D8}" type="datetime1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87CF-A4CF-4EEE-B880-AEA94FA6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5656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001077"/>
            <a:ext cx="10233800" cy="417588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A8BD-46C3-4FD1-8EF5-92E6040F1FE2}" type="datetime1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87CF-A4CF-4EEE-B880-AEA94FA6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9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B5E7-A420-44C7-8DB4-F9D8E8F94BD8}" type="datetime1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87CF-A4CF-4EEE-B880-AEA94FA6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2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D242-1B48-41D4-8EF7-C62F543C3AC5}" type="datetime1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87CF-A4CF-4EEE-B880-AEA94FA6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70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8638-8B85-4A38-B716-2D8830A8B128}" type="datetime1">
              <a:rPr lang="en-US" smtClean="0"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87CF-A4CF-4EEE-B880-AEA94FA6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21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1972-D34A-45DD-A72D-2372296BDD85}" type="datetime1">
              <a:rPr lang="en-US" smtClean="0"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87CF-A4CF-4EEE-B880-AEA94FA6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81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618C-E589-4F72-9727-999EFE141CCE}" type="datetime1">
              <a:rPr lang="en-US" smtClean="0"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87CF-A4CF-4EEE-B880-AEA94FA6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6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3E34-04A5-4EB1-B569-04D7E6F609BC}" type="datetime1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87CF-A4CF-4EEE-B880-AEA94FA6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4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1015-B053-4F68-9764-8F56E20132C3}" type="datetime1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87CF-A4CF-4EEE-B880-AEA94FA6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A781023-A3B9-4AEA-A66E-D4F4761E44EE}" type="datetime1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3F887CF-A4CF-4EEE-B880-AEA94FA6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8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achs.Erica@epa.gov" TargetMode="External"/><Relationship Id="rId2" Type="http://schemas.openxmlformats.org/officeDocument/2006/relationships/hyperlink" Target="mailto:Paul.Minkin@usace.army.mil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7881" y="365125"/>
            <a:ext cx="11187953" cy="2722459"/>
          </a:xfrm>
        </p:spPr>
        <p:txBody>
          <a:bodyPr>
            <a:normAutofit/>
          </a:bodyPr>
          <a:lstStyle/>
          <a:p>
            <a:r>
              <a:rPr lang="en-US" sz="6000" smtClean="0"/>
              <a:t>Update on the New England Wetland Functional Assessment</a:t>
            </a:r>
            <a:endParaRPr lang="en-US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39788" y="3241964"/>
            <a:ext cx="10514012" cy="337259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200" i="1" dirty="0" smtClean="0"/>
              <a:t>Paul Minkin</a:t>
            </a:r>
          </a:p>
          <a:p>
            <a:pPr algn="ctr"/>
            <a:r>
              <a:rPr lang="en-US" sz="3200" i="1" dirty="0" smtClean="0"/>
              <a:t>U.S. Army Corps of Engineers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dirty="0" smtClean="0"/>
              <a:t>Erica Sachs Lambert</a:t>
            </a:r>
          </a:p>
          <a:p>
            <a:pPr algn="ctr"/>
            <a:r>
              <a:rPr lang="en-US" sz="3200" i="1" dirty="0" smtClean="0"/>
              <a:t>U.S. Environmental Protection Agency</a:t>
            </a:r>
          </a:p>
          <a:p>
            <a:pPr algn="ctr"/>
            <a:endParaRPr lang="en-US" sz="3200" i="1" dirty="0" smtClean="0"/>
          </a:p>
          <a:p>
            <a:r>
              <a:rPr lang="en-US" sz="2200" dirty="0" smtClean="0"/>
              <a:t>Maine Association </a:t>
            </a:r>
            <a:r>
              <a:rPr lang="en-US" sz="2200" dirty="0" smtClean="0"/>
              <a:t>of </a:t>
            </a:r>
            <a:r>
              <a:rPr lang="en-US" sz="2200" dirty="0" smtClean="0"/>
              <a:t>Wetland Scientists</a:t>
            </a:r>
            <a:endParaRPr lang="en-US" sz="2200" dirty="0" smtClean="0"/>
          </a:p>
          <a:p>
            <a:pPr algn="ctr"/>
            <a:r>
              <a:rPr lang="en-US" sz="2000" dirty="0" smtClean="0"/>
              <a:t>31</a:t>
            </a:r>
            <a:r>
              <a:rPr lang="en-US" sz="2000" i="1" dirty="0" smtClean="0"/>
              <a:t> March 2016</a:t>
            </a:r>
            <a:endParaRPr lang="en-US" sz="22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5298142"/>
            <a:ext cx="1444379" cy="1097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49747" y="5298142"/>
            <a:ext cx="1104053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3" y="365125"/>
            <a:ext cx="11107271" cy="145656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Example: Particulate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3" y="1642820"/>
            <a:ext cx="11201400" cy="471148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Model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Position = landscape position, HGM class</a:t>
            </a:r>
          </a:p>
          <a:p>
            <a:r>
              <a:rPr lang="en-US" dirty="0"/>
              <a:t>Outlet Type = system discharge</a:t>
            </a:r>
          </a:p>
          <a:p>
            <a:r>
              <a:rPr lang="en-US" dirty="0" smtClean="0"/>
              <a:t>Velocity Reduction = sub-variable based on vegetation and </a:t>
            </a:r>
            <a:r>
              <a:rPr lang="en-US" dirty="0" err="1" smtClean="0"/>
              <a:t>microfeatures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6710" y="2303622"/>
                <a:ext cx="11114314" cy="1642373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txBody>
              <a:bodyPr wrap="square" lIns="182880" tIns="182880" rIns="182880" bIns="18288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𝑃𝑜𝑠𝑖𝑡𝑖𝑜𝑛</m:t>
                              </m:r>
                            </m:e>
                          </m:d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𝑂𝑢𝑡𝑙𝑒𝑡𝑇𝑦𝑝𝑒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+2∗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𝑉𝑒𝑙𝑜𝑐𝑖𝑡𝑦𝑅𝑒𝑑𝑢𝑐𝑡𝑖𝑜𝑛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en-US" sz="2800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10" y="2303622"/>
                <a:ext cx="11114314" cy="164237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mpd="sng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39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167"/>
            <a:ext cx="10515600" cy="10297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Example – NH15-03 (The Greens)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21791"/>
          <a:stretch/>
        </p:blipFill>
        <p:spPr>
          <a:xfrm>
            <a:off x="85564" y="1007391"/>
            <a:ext cx="12013448" cy="3980970"/>
          </a:xfrm>
        </p:spPr>
      </p:pic>
      <p:sp>
        <p:nvSpPr>
          <p:cNvPr id="5" name="Rectangle 4"/>
          <p:cNvSpPr/>
          <p:nvPr/>
        </p:nvSpPr>
        <p:spPr>
          <a:xfrm>
            <a:off x="588935" y="5021452"/>
            <a:ext cx="112362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49 acres scrub-shrub bog surrounded by forest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HGM Class = </a:t>
            </a:r>
            <a:r>
              <a:rPr lang="en-US" sz="2800" dirty="0" err="1"/>
              <a:t>Depressional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Multiple Surface </a:t>
            </a:r>
            <a:r>
              <a:rPr lang="en-US" sz="2800" dirty="0" smtClean="0"/>
              <a:t>Outlets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Least </a:t>
            </a:r>
            <a:r>
              <a:rPr lang="en-US" sz="2800" dirty="0"/>
              <a:t>Restrictive Outlet = Stream Channel (&lt;25% of site width</a:t>
            </a:r>
            <a:r>
              <a:rPr lang="en-US" sz="2800" dirty="0" smtClean="0"/>
              <a:t>)`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515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288" y="0"/>
            <a:ext cx="10515600" cy="106938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NH15-03 Vegetation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83" y="1069383"/>
            <a:ext cx="11794210" cy="5672381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3 Veg Plots: Shrub (46%), Herbaceous (52%), Forest/Herbaceous (2%)</a:t>
            </a:r>
          </a:p>
          <a:p>
            <a:endParaRPr lang="en-US" sz="1000" dirty="0" smtClean="0"/>
          </a:p>
          <a:p>
            <a:r>
              <a:rPr lang="en-US" b="1" dirty="0" smtClean="0"/>
              <a:t>Overall Veg Cover</a:t>
            </a:r>
            <a:r>
              <a:rPr lang="en-US" dirty="0" smtClean="0"/>
              <a:t>: 98%, 90%, 90%		</a:t>
            </a:r>
            <a:r>
              <a:rPr lang="en-US" b="1" dirty="0" smtClean="0"/>
              <a:t>Weighted Average = 94%</a:t>
            </a:r>
          </a:p>
          <a:p>
            <a:r>
              <a:rPr lang="en-US" b="1" dirty="0" smtClean="0"/>
              <a:t>Shrub Cover</a:t>
            </a:r>
            <a:r>
              <a:rPr lang="en-US" dirty="0" smtClean="0"/>
              <a:t>: 90%, 20%, 20%			</a:t>
            </a:r>
            <a:r>
              <a:rPr lang="en-US" b="1" dirty="0" smtClean="0"/>
              <a:t>Weighted Average = 52%</a:t>
            </a:r>
          </a:p>
          <a:p>
            <a:r>
              <a:rPr lang="en-US" b="1" dirty="0" smtClean="0"/>
              <a:t>Persistent Herb Cover</a:t>
            </a:r>
            <a:r>
              <a:rPr lang="en-US" dirty="0" smtClean="0"/>
              <a:t>: 10%, 90%, 10% 		</a:t>
            </a:r>
            <a:r>
              <a:rPr lang="en-US" b="1" dirty="0" smtClean="0"/>
              <a:t>Weighted Average = 52%</a:t>
            </a:r>
          </a:p>
          <a:p>
            <a:r>
              <a:rPr lang="en-US" b="1" dirty="0" smtClean="0"/>
              <a:t>Non-Persistent Herb Cover</a:t>
            </a:r>
            <a:r>
              <a:rPr lang="en-US" dirty="0" smtClean="0"/>
              <a:t>: 0%, 10%, 50% 	</a:t>
            </a:r>
            <a:r>
              <a:rPr lang="en-US" b="1" dirty="0" smtClean="0"/>
              <a:t>Weighted Average = 6%</a:t>
            </a:r>
          </a:p>
          <a:p>
            <a:endParaRPr lang="en-US" sz="1200" b="1" dirty="0" smtClean="0"/>
          </a:p>
          <a:p>
            <a:r>
              <a:rPr lang="en-US" b="1" dirty="0" smtClean="0"/>
              <a:t>Tree Stem Count </a:t>
            </a:r>
            <a:r>
              <a:rPr lang="en-US" dirty="0" smtClean="0"/>
              <a:t>(per 100m</a:t>
            </a:r>
            <a:r>
              <a:rPr lang="en-US" baseline="30000" dirty="0" smtClean="0"/>
              <a:t>2</a:t>
            </a:r>
            <a:r>
              <a:rPr lang="en-US" dirty="0" smtClean="0"/>
              <a:t>): 1, 0, 4 		W</a:t>
            </a:r>
            <a:r>
              <a:rPr lang="en-US" b="1" dirty="0" smtClean="0"/>
              <a:t>eighted Average = 1 tree</a:t>
            </a:r>
          </a:p>
          <a:p>
            <a:pPr lvl="1"/>
            <a:r>
              <a:rPr lang="en-US" dirty="0" smtClean="0"/>
              <a:t>Score by Class: Trees per 100m</a:t>
            </a:r>
            <a:r>
              <a:rPr lang="en-US" baseline="30000" dirty="0" smtClean="0"/>
              <a:t>2</a:t>
            </a:r>
            <a:r>
              <a:rPr lang="en-US" dirty="0" smtClean="0"/>
              <a:t> 		</a:t>
            </a:r>
            <a:r>
              <a:rPr lang="en-US" b="1" dirty="0" smtClean="0"/>
              <a:t>1- 4 trees = 5pts</a:t>
            </a:r>
          </a:p>
          <a:p>
            <a:endParaRPr lang="en-US" sz="1000" dirty="0" smtClean="0"/>
          </a:p>
          <a:p>
            <a:r>
              <a:rPr lang="en-US" dirty="0" smtClean="0"/>
              <a:t> </a:t>
            </a:r>
            <a:r>
              <a:rPr lang="en-US" b="1" dirty="0" err="1" smtClean="0"/>
              <a:t>Microfeatures</a:t>
            </a:r>
            <a:r>
              <a:rPr lang="en-US" dirty="0" smtClean="0"/>
              <a:t> </a:t>
            </a:r>
            <a:r>
              <a:rPr lang="en-US" dirty="0"/>
              <a:t>(boulders, hummocks, coarse woody </a:t>
            </a:r>
            <a:r>
              <a:rPr lang="en-US" dirty="0" smtClean="0"/>
              <a:t>material) per 100 </a:t>
            </a:r>
            <a:r>
              <a:rPr lang="en-US" dirty="0" err="1" smtClean="0"/>
              <a:t>ft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Score by Class: Features per 100ft		</a:t>
            </a:r>
            <a:r>
              <a:rPr lang="en-US" b="1" dirty="0" smtClean="0"/>
              <a:t>3 features</a:t>
            </a:r>
          </a:p>
          <a:p>
            <a:pPr marL="457200" lvl="1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					1- 4 features = 5pts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19" y="226466"/>
            <a:ext cx="11107271" cy="14565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Begin by calculating</a:t>
            </a:r>
            <a:br>
              <a:rPr lang="en-US" dirty="0" smtClean="0"/>
            </a:br>
            <a:r>
              <a:rPr lang="en-US" dirty="0" smtClean="0"/>
              <a:t>Velocity Reduction sub-variable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84" y="3611105"/>
            <a:ext cx="1735810" cy="303353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dirty="0" smtClean="0"/>
              <a:t>Variables</a:t>
            </a:r>
          </a:p>
          <a:p>
            <a:pPr marL="0" indent="0" algn="r">
              <a:buNone/>
            </a:pPr>
            <a:r>
              <a:rPr lang="en-US" dirty="0" smtClean="0"/>
              <a:t>Used: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4983" y="1684223"/>
                <a:ext cx="11732217" cy="1640064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txBody>
              <a:bodyPr wrap="square" lIns="182880" tIns="182880" rIns="182880" bIns="18288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𝑉𝐸𝐿𝑂𝐶𝐼𝑇𝑌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𝑅𝐸𝐷𝑈𝐶𝑇𝐼𝑂𝑁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𝑉𝐸𝐺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+0.5 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𝑇𝑟𝑒𝑒𝐷𝑒𝑛𝑠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+0.5 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𝑀𝑖𝑐𝑟𝑜𝐹𝑒𝑎𝑡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algn="ctr"/>
                <a:endParaRPr lang="en-US" sz="1200" dirty="0" smtClean="0"/>
              </a:p>
              <a:p>
                <a:pPr algn="ctr"/>
                <a:r>
                  <a:rPr lang="en-US" sz="2400" dirty="0"/>
                  <a:t> 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𝑉𝐸𝐺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𝑉𝑒𝑔𝐶𝑜𝑣𝑒𝑟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𝑃𝑒𝑟𝑠𝑖𝑠𝐻𝑒𝑟𝑏𝐶𝑜𝑣𝑒𝑟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+0.8 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𝑆h𝑟𝑢𝑏𝐶𝑜𝑣𝑒𝑟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+0.5 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𝑁𝑜𝑛𝑃𝑒𝑟𝑠𝑖𝑠𝐻𝑒𝑟𝑏𝐶𝑜𝑣𝑒𝑟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83" y="1684223"/>
                <a:ext cx="11732217" cy="16400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mpd="sng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2231756" y="3611105"/>
            <a:ext cx="9655444" cy="3033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Overall vegetative cover = 94</a:t>
            </a:r>
          </a:p>
          <a:p>
            <a:r>
              <a:rPr lang="en-US" dirty="0" smtClean="0"/>
              <a:t>Persistent herbaceous cover = 52</a:t>
            </a:r>
          </a:p>
          <a:p>
            <a:r>
              <a:rPr lang="en-US" dirty="0" smtClean="0"/>
              <a:t>Non-persistent herbaceous cover = 6</a:t>
            </a:r>
          </a:p>
          <a:p>
            <a:r>
              <a:rPr lang="en-US" dirty="0" smtClean="0"/>
              <a:t>Shrub cover = 52</a:t>
            </a:r>
          </a:p>
          <a:p>
            <a:r>
              <a:rPr lang="en-US" dirty="0" smtClean="0"/>
              <a:t>Tree stem density = 5</a:t>
            </a:r>
          </a:p>
          <a:p>
            <a:r>
              <a:rPr lang="en-US" dirty="0" err="1" smtClean="0"/>
              <a:t>Microfeatures</a:t>
            </a:r>
            <a:r>
              <a:rPr lang="en-US" dirty="0" smtClean="0"/>
              <a:t> = 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96027" y="4343043"/>
            <a:ext cx="2781463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VELOCITY REDUCTION SCORE = 9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8245099" y="2510725"/>
            <a:ext cx="898901" cy="92990"/>
          </a:xfrm>
          <a:prstGeom prst="straightConnector1">
            <a:avLst/>
          </a:prstGeom>
          <a:ln w="25400">
            <a:solidFill>
              <a:srgbClr val="FFFF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42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3" y="163647"/>
            <a:ext cx="11107271" cy="8747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Now calculate Particulate Retention: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3" y="3115159"/>
            <a:ext cx="11201400" cy="24022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Position = </a:t>
            </a:r>
            <a:r>
              <a:rPr lang="en-US" sz="3200" dirty="0" err="1" smtClean="0"/>
              <a:t>Depressional</a:t>
            </a:r>
            <a:r>
              <a:rPr lang="en-US" sz="3200" dirty="0" smtClean="0"/>
              <a:t> = 10</a:t>
            </a:r>
            <a:endParaRPr lang="en-US" sz="3200" dirty="0"/>
          </a:p>
          <a:p>
            <a:r>
              <a:rPr lang="en-US" sz="3200" dirty="0"/>
              <a:t>Outlet Type </a:t>
            </a:r>
            <a:r>
              <a:rPr lang="en-US" sz="3200" dirty="0" smtClean="0"/>
              <a:t>(least restrictive outlet) =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Stream </a:t>
            </a:r>
            <a:r>
              <a:rPr lang="en-US" sz="3200" dirty="0"/>
              <a:t>Channel (&lt;25% of site width</a:t>
            </a:r>
            <a:r>
              <a:rPr lang="en-US" sz="3200" dirty="0" smtClean="0"/>
              <a:t>) = 8</a:t>
            </a:r>
            <a:endParaRPr lang="en-US" sz="3200" dirty="0"/>
          </a:p>
          <a:p>
            <a:r>
              <a:rPr lang="en-US" sz="3200" dirty="0" smtClean="0"/>
              <a:t>Velocity Reduction =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3753" y="1046582"/>
                <a:ext cx="11114314" cy="1642373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txBody>
              <a:bodyPr wrap="square" lIns="182880" tIns="182880" rIns="182880" bIns="18288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𝑃𝑜𝑠𝑖𝑡𝑖𝑜𝑛</m:t>
                              </m:r>
                            </m:e>
                          </m:d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𝑂𝑢𝑡𝑙𝑒𝑡𝑇𝑦𝑝𝑒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+2∗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𝑉𝑒𝑙𝑜𝑐𝑖𝑡𝑦𝑅𝑒𝑑𝑢𝑐𝑡𝑖𝑜𝑛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en-US" sz="2800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53" y="1046582"/>
                <a:ext cx="11114314" cy="164237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mpd="sng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462075" y="4900982"/>
            <a:ext cx="337039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PARTICULATE RETENTION</a:t>
            </a:r>
          </a:p>
          <a:p>
            <a:pPr algn="ctr"/>
            <a:r>
              <a:rPr lang="en-US" sz="3200" dirty="0" smtClean="0"/>
              <a:t>SCORE = 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368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929899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Example – </a:t>
            </a:r>
            <a:r>
              <a:rPr lang="en-US" sz="4000" dirty="0" smtClean="0"/>
              <a:t>NH15-02 (</a:t>
            </a:r>
            <a:r>
              <a:rPr lang="en-US" sz="4000" dirty="0" err="1" smtClean="0"/>
              <a:t>Bedell</a:t>
            </a:r>
            <a:r>
              <a:rPr lang="en-US" sz="4000" dirty="0" smtClean="0"/>
              <a:t> Bridge Drainage Way)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0" y="1224368"/>
            <a:ext cx="43705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0.23 acre herbaceous floodplain/</a:t>
            </a:r>
            <a:r>
              <a:rPr lang="en-US" sz="2800" dirty="0" err="1" smtClean="0"/>
              <a:t>drainageway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HGM Class = </a:t>
            </a:r>
            <a:r>
              <a:rPr lang="en-US" sz="2800" dirty="0" smtClean="0"/>
              <a:t>Riverine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Single Surface Outlet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Least </a:t>
            </a:r>
            <a:r>
              <a:rPr lang="en-US" sz="2800" dirty="0"/>
              <a:t>Restrictive Outlet = </a:t>
            </a:r>
            <a:r>
              <a:rPr lang="en-US" sz="2800" dirty="0" smtClean="0"/>
              <a:t>	Stream Channel,</a:t>
            </a:r>
          </a:p>
          <a:p>
            <a:r>
              <a:rPr lang="en-US" sz="2800" dirty="0" smtClean="0"/>
              <a:t>	&gt; 75</a:t>
            </a:r>
            <a:r>
              <a:rPr lang="en-US" sz="2800" dirty="0"/>
              <a:t>% of site </a:t>
            </a:r>
            <a:r>
              <a:rPr lang="en-US" sz="2800" dirty="0" smtClean="0"/>
              <a:t>width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22" y="929899"/>
            <a:ext cx="7625166" cy="5718875"/>
          </a:xfrm>
        </p:spPr>
      </p:pic>
    </p:spTree>
    <p:extLst>
      <p:ext uri="{BB962C8B-B14F-4D97-AF65-F5344CB8AC3E}">
        <p14:creationId xmlns:p14="http://schemas.microsoft.com/office/powerpoint/2010/main" val="364294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19" y="226466"/>
            <a:ext cx="11107271" cy="14565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Begin by calculating</a:t>
            </a:r>
            <a:br>
              <a:rPr lang="en-US" dirty="0" smtClean="0"/>
            </a:br>
            <a:r>
              <a:rPr lang="en-US" dirty="0" smtClean="0"/>
              <a:t>Velocity Reduction sub-variable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84" y="3611105"/>
            <a:ext cx="1735810" cy="303353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dirty="0" smtClean="0"/>
              <a:t>Variables</a:t>
            </a:r>
          </a:p>
          <a:p>
            <a:pPr marL="0" indent="0" algn="r">
              <a:buNone/>
            </a:pPr>
            <a:r>
              <a:rPr lang="en-US" dirty="0" smtClean="0"/>
              <a:t>Used: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4983" y="1684223"/>
                <a:ext cx="11732217" cy="1640064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txBody>
              <a:bodyPr wrap="square" lIns="182880" tIns="182880" rIns="182880" bIns="18288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𝑉𝐸𝐿𝑂𝐶𝐼𝑇𝑌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𝑅𝐸𝐷𝑈𝐶𝑇𝐼𝑂𝑁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𝑉𝐸𝐺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+0.5 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𝑇𝑟𝑒𝑒𝐷𝑒𝑛𝑠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+0.5 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𝑀𝑖𝑐𝑟𝑜𝐹𝑒𝑎𝑡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algn="ctr"/>
                <a:endParaRPr lang="en-US" sz="1200" dirty="0" smtClean="0"/>
              </a:p>
              <a:p>
                <a:pPr algn="ctr"/>
                <a:r>
                  <a:rPr lang="en-US" sz="2400" dirty="0"/>
                  <a:t> 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𝑉𝐸𝐺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𝑉𝑒𝑔𝐶𝑜𝑣𝑒𝑟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𝑃𝑒𝑟𝑠𝑖𝑠𝐻𝑒𝑟𝑏𝐶𝑜𝑣𝑒𝑟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+0.8 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𝑆h𝑟𝑢𝑏𝐶𝑜𝑣𝑒𝑟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+0.5 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𝑁𝑜𝑛𝑃𝑒𝑟𝑠𝑖𝑠𝐻𝑒𝑟𝑏𝐶𝑜𝑣𝑒𝑟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83" y="1684223"/>
                <a:ext cx="11732217" cy="16400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mpd="sng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2231756" y="3611105"/>
            <a:ext cx="9655444" cy="3033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Overall vegetative cover = 80</a:t>
            </a:r>
          </a:p>
          <a:p>
            <a:r>
              <a:rPr lang="en-US" dirty="0" smtClean="0"/>
              <a:t>Persistent herbaceous cover = 2</a:t>
            </a:r>
          </a:p>
          <a:p>
            <a:r>
              <a:rPr lang="en-US" dirty="0" smtClean="0"/>
              <a:t>Non-persistent herbaceous cover = 50</a:t>
            </a:r>
          </a:p>
          <a:p>
            <a:r>
              <a:rPr lang="en-US" dirty="0" smtClean="0"/>
              <a:t>Shrub cover = 10</a:t>
            </a:r>
          </a:p>
          <a:p>
            <a:r>
              <a:rPr lang="en-US" dirty="0" smtClean="0"/>
              <a:t>Tree stem density (6 stems) = 10</a:t>
            </a:r>
          </a:p>
          <a:p>
            <a:r>
              <a:rPr lang="en-US" dirty="0" err="1" smtClean="0"/>
              <a:t>Microfeatures</a:t>
            </a:r>
            <a:r>
              <a:rPr lang="en-US" dirty="0" smtClean="0"/>
              <a:t> (</a:t>
            </a:r>
            <a:r>
              <a:rPr lang="en-US" dirty="0" err="1" smtClean="0"/>
              <a:t>avg</a:t>
            </a:r>
            <a:r>
              <a:rPr lang="en-US" dirty="0" smtClean="0"/>
              <a:t> 3 features) = 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96027" y="4343043"/>
            <a:ext cx="2781463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VELOCITY REDUCTION SCORE = 4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8245099" y="2510725"/>
            <a:ext cx="898901" cy="92990"/>
          </a:xfrm>
          <a:prstGeom prst="straightConnector1">
            <a:avLst/>
          </a:prstGeom>
          <a:ln w="25400">
            <a:solidFill>
              <a:srgbClr val="FFFF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38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3" y="163647"/>
            <a:ext cx="11107271" cy="8747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Now calculate Particulate Retention: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3" y="3115159"/>
            <a:ext cx="11201400" cy="24022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Position = Riverine = 7</a:t>
            </a:r>
            <a:endParaRPr lang="en-US" sz="3200" dirty="0"/>
          </a:p>
          <a:p>
            <a:r>
              <a:rPr lang="en-US" sz="3200" dirty="0"/>
              <a:t>Outlet Type </a:t>
            </a:r>
            <a:r>
              <a:rPr lang="en-US" sz="3200" dirty="0" smtClean="0"/>
              <a:t>(least restrictive outlet) =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Stream </a:t>
            </a:r>
            <a:r>
              <a:rPr lang="en-US" sz="3200" dirty="0"/>
              <a:t>Channel </a:t>
            </a:r>
            <a:r>
              <a:rPr lang="en-US" sz="3200" dirty="0" smtClean="0"/>
              <a:t>(&gt;75</a:t>
            </a:r>
            <a:r>
              <a:rPr lang="en-US" sz="3200" dirty="0"/>
              <a:t>% of site width</a:t>
            </a:r>
            <a:r>
              <a:rPr lang="en-US" sz="3200" dirty="0" smtClean="0"/>
              <a:t>) = 0</a:t>
            </a:r>
            <a:endParaRPr lang="en-US" sz="3200" dirty="0"/>
          </a:p>
          <a:p>
            <a:r>
              <a:rPr lang="en-US" sz="3200" dirty="0" smtClean="0"/>
              <a:t>Velocity Reduction =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3753" y="1046582"/>
                <a:ext cx="11114314" cy="1642373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txBody>
              <a:bodyPr wrap="square" lIns="182880" tIns="182880" rIns="182880" bIns="18288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𝑃𝑜𝑠𝑖𝑡𝑖𝑜𝑛</m:t>
                              </m:r>
                            </m:e>
                          </m:d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𝑂𝑢𝑡𝑙𝑒𝑡𝑇𝑦𝑝𝑒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+2∗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𝑉𝑒𝑙𝑜𝑐𝑖𝑡𝑦𝑅𝑒𝑑𝑢𝑐𝑡𝑖𝑜𝑛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en-US" sz="2800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53" y="1046582"/>
                <a:ext cx="11114314" cy="164237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mpd="sng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462075" y="4900982"/>
            <a:ext cx="337039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PARTICULATE RETENTION</a:t>
            </a:r>
          </a:p>
          <a:p>
            <a:pPr algn="ctr"/>
            <a:r>
              <a:rPr lang="en-US" sz="3200" dirty="0" smtClean="0"/>
              <a:t>SCORE = 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701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699" y="0"/>
            <a:ext cx="10515600" cy="93673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Particulate Retention Scores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669959"/>
              </p:ext>
            </p:extLst>
          </p:nvPr>
        </p:nvGraphicFramePr>
        <p:xfrm>
          <a:off x="2278897" y="1084882"/>
          <a:ext cx="7665204" cy="5486401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1916301"/>
                <a:gridCol w="1916301"/>
                <a:gridCol w="1916301"/>
                <a:gridCol w="1916301"/>
              </a:tblGrid>
              <a:tr h="4572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NH15-01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anchor="b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RI15-01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b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91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NH15-02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b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RI15-02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b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91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NH15-03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anchor="b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RI15-02a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b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91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NH15-04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b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RI15-02b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anchor="b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91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VT15-01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anchor="b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MA15-01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anchor="b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91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VT15-02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b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MA15-02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anchor="b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91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VT15-03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anchor="b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MA15-02a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anchor="b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91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ME15-01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anchor="b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MA15-02b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anchor="b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91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ME15-01a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b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CT15-01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b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91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ME15-01b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anchor="b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CT15-02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anchor="b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91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ME15-02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b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CT15-03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b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91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CT15-04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b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6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647" y="334129"/>
            <a:ext cx="10515600" cy="1456564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Continue running field testing data through remaining models</a:t>
            </a:r>
          </a:p>
          <a:p>
            <a:r>
              <a:rPr lang="en-US" sz="3600" dirty="0" smtClean="0"/>
              <a:t>Revise models as necessary</a:t>
            </a:r>
          </a:p>
          <a:p>
            <a:r>
              <a:rPr lang="en-US" sz="3600" dirty="0" smtClean="0"/>
              <a:t>Complete guidebook for method</a:t>
            </a:r>
          </a:p>
          <a:p>
            <a:r>
              <a:rPr lang="en-US" sz="3600" dirty="0" smtClean="0"/>
              <a:t>Public notice for draft method and field testing</a:t>
            </a:r>
          </a:p>
          <a:p>
            <a:r>
              <a:rPr lang="en-US" sz="3600" dirty="0" smtClean="0"/>
              <a:t>Finalize method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280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000" y="319405"/>
            <a:ext cx="9936480" cy="1456564"/>
          </a:xfrm>
        </p:spPr>
        <p:txBody>
          <a:bodyPr>
            <a:normAutofit/>
          </a:bodyPr>
          <a:lstStyle/>
          <a:p>
            <a:r>
              <a:rPr lang="en-US" dirty="0" smtClean="0"/>
              <a:t>Basic methodology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600200"/>
            <a:ext cx="10233800" cy="4892040"/>
          </a:xfrm>
        </p:spPr>
        <p:txBody>
          <a:bodyPr>
            <a:normAutofit/>
          </a:bodyPr>
          <a:lstStyle/>
          <a:p>
            <a:r>
              <a:rPr lang="en-US" dirty="0" smtClean="0"/>
              <a:t>Regionally applicable</a:t>
            </a:r>
          </a:p>
          <a:p>
            <a:pPr lvl="1"/>
            <a:r>
              <a:rPr lang="en-US" dirty="0" smtClean="0"/>
              <a:t>Datasets must be regionally consistent</a:t>
            </a:r>
          </a:p>
          <a:p>
            <a:r>
              <a:rPr lang="en-US" dirty="0" smtClean="0"/>
              <a:t>FUNCTIONAL assessment</a:t>
            </a:r>
          </a:p>
          <a:p>
            <a:pPr lvl="1"/>
            <a:r>
              <a:rPr lang="en-US" dirty="0" smtClean="0"/>
              <a:t>Not condition assessment (biota exception)</a:t>
            </a:r>
          </a:p>
          <a:p>
            <a:pPr lvl="1"/>
            <a:r>
              <a:rPr lang="en-US" dirty="0" smtClean="0"/>
              <a:t>Not assessing services (= “values”)</a:t>
            </a:r>
          </a:p>
          <a:p>
            <a:r>
              <a:rPr lang="en-US" dirty="0" smtClean="0"/>
              <a:t>Independent score for each function</a:t>
            </a:r>
          </a:p>
          <a:p>
            <a:pPr lvl="1"/>
            <a:r>
              <a:rPr lang="en-US" dirty="0" smtClean="0"/>
              <a:t>NO TOTAL FUNCTIONAL SCORE</a:t>
            </a:r>
          </a:p>
          <a:p>
            <a:r>
              <a:rPr lang="en-US" dirty="0" smtClean="0"/>
              <a:t>Practicable (time and resources)</a:t>
            </a:r>
          </a:p>
          <a:p>
            <a:r>
              <a:rPr lang="en-US" dirty="0" smtClean="0"/>
              <a:t>Objective (repeatable)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2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3185160"/>
            <a:ext cx="10514012" cy="2806065"/>
          </a:xfrm>
        </p:spPr>
        <p:txBody>
          <a:bodyPr>
            <a:normAutofit/>
          </a:bodyPr>
          <a:lstStyle/>
          <a:p>
            <a:r>
              <a:rPr lang="en-US" dirty="0" smtClean="0"/>
              <a:t>For more information contact:</a:t>
            </a:r>
          </a:p>
          <a:p>
            <a:r>
              <a:rPr lang="en-US" dirty="0" smtClean="0">
                <a:hlinkClick r:id="rId2"/>
              </a:rPr>
              <a:t>Paul.Minkin@usace.army.mil</a:t>
            </a:r>
            <a:endParaRPr lang="en-US" dirty="0" smtClean="0"/>
          </a:p>
          <a:p>
            <a:r>
              <a:rPr lang="en-US" dirty="0" smtClean="0"/>
              <a:t>Or </a:t>
            </a:r>
          </a:p>
          <a:p>
            <a:r>
              <a:rPr lang="en-US" dirty="0" smtClean="0">
                <a:hlinkClick r:id="rId3"/>
              </a:rPr>
              <a:t>Sachs.Erica@epa.gov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5298142"/>
            <a:ext cx="1444379" cy="1097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49747" y="5298142"/>
            <a:ext cx="1104053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65125"/>
            <a:ext cx="10515600" cy="991235"/>
          </a:xfrm>
        </p:spPr>
        <p:txBody>
          <a:bodyPr>
            <a:normAutofit/>
          </a:bodyPr>
          <a:lstStyle/>
          <a:p>
            <a:r>
              <a:rPr lang="en-US" dirty="0" smtClean="0"/>
              <a:t>Structure of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56360"/>
            <a:ext cx="10210800" cy="5364479"/>
          </a:xfrm>
        </p:spPr>
        <p:txBody>
          <a:bodyPr>
            <a:normAutofit/>
          </a:bodyPr>
          <a:lstStyle/>
          <a:p>
            <a:r>
              <a:rPr lang="en-US" dirty="0" smtClean="0"/>
              <a:t>Same model for all </a:t>
            </a:r>
            <a:r>
              <a:rPr lang="en-US" dirty="0" err="1" smtClean="0"/>
              <a:t>hydrogeomorphic</a:t>
            </a:r>
            <a:r>
              <a:rPr lang="en-US" dirty="0" smtClean="0"/>
              <a:t> subclasses</a:t>
            </a:r>
          </a:p>
          <a:p>
            <a:pPr lvl="1"/>
            <a:r>
              <a:rPr lang="en-US" dirty="0" smtClean="0"/>
              <a:t>Functional score will be 0 when not applicable</a:t>
            </a:r>
          </a:p>
          <a:p>
            <a:r>
              <a:rPr lang="en-US" dirty="0" smtClean="0"/>
              <a:t>Three </a:t>
            </a:r>
            <a:r>
              <a:rPr lang="en-US" dirty="0"/>
              <a:t>categories of functions:</a:t>
            </a:r>
          </a:p>
          <a:p>
            <a:pPr marL="457200" lvl="1" indent="0">
              <a:buNone/>
            </a:pPr>
            <a:r>
              <a:rPr lang="en-US" dirty="0" smtClean="0"/>
              <a:t>1) </a:t>
            </a:r>
            <a:r>
              <a:rPr lang="en-US" dirty="0"/>
              <a:t>Water quality maintenance</a:t>
            </a:r>
          </a:p>
          <a:p>
            <a:pPr marL="457200" lvl="1" indent="0">
              <a:buNone/>
            </a:pPr>
            <a:r>
              <a:rPr lang="en-US" dirty="0" smtClean="0"/>
              <a:t>2) </a:t>
            </a:r>
            <a:r>
              <a:rPr lang="en-US" dirty="0"/>
              <a:t>Hydrologic integrity</a:t>
            </a:r>
          </a:p>
          <a:p>
            <a:pPr marL="457200" lvl="1" indent="0">
              <a:buNone/>
            </a:pPr>
            <a:r>
              <a:rPr lang="en-US" dirty="0" smtClean="0"/>
              <a:t>3) </a:t>
            </a:r>
            <a:r>
              <a:rPr lang="en-US" dirty="0"/>
              <a:t>Biota support</a:t>
            </a:r>
          </a:p>
          <a:p>
            <a:endParaRPr lang="en-US" sz="2400" dirty="0" smtClean="0"/>
          </a:p>
          <a:p>
            <a:r>
              <a:rPr lang="en-US" sz="2400" dirty="0" smtClean="0"/>
              <a:t>Extra </a:t>
            </a:r>
            <a:r>
              <a:rPr lang="en-US" sz="2400" dirty="0" smtClean="0"/>
              <a:t>Focus Triggers</a:t>
            </a:r>
          </a:p>
          <a:p>
            <a:pPr lvl="1"/>
            <a:r>
              <a:rPr lang="en-US" sz="2400" dirty="0" smtClean="0"/>
              <a:t>Red flags for extra scrutiny during review</a:t>
            </a:r>
          </a:p>
          <a:p>
            <a:pPr lvl="1"/>
            <a:r>
              <a:rPr lang="en-US" sz="2400" dirty="0" smtClean="0"/>
              <a:t>Examples: Endangered species, impaired waters, upstream pollutant source</a:t>
            </a:r>
          </a:p>
          <a:p>
            <a:r>
              <a:rPr lang="en-US" sz="2400" dirty="0" smtClean="0"/>
              <a:t>Stressors – data collected but not used in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464" y="1021132"/>
            <a:ext cx="9205994" cy="282069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u="sng" dirty="0" smtClean="0"/>
              <a:t>WATER QUALITY MAINTENANCE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Particulate retention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Removing heavy metals and toxic organics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Nutrient transformation – Phosphorus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Nutrient transformation – Nitrogen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Carbon sequestration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943241" y="2963760"/>
            <a:ext cx="49129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BIOTA </a:t>
            </a:r>
            <a:r>
              <a:rPr lang="en-US" sz="3200" u="sng" dirty="0" smtClean="0"/>
              <a:t>SUPPORT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dirty="0" smtClean="0"/>
              <a:t>Production </a:t>
            </a:r>
            <a:r>
              <a:rPr lang="en-US" sz="2800" dirty="0"/>
              <a:t>export</a:t>
            </a:r>
          </a:p>
          <a:p>
            <a:pPr marL="231775" indent="-2317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Plant community integrity</a:t>
            </a:r>
          </a:p>
          <a:p>
            <a:pPr marL="231775" indent="-2317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Wildlife habitat integrity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464" y="4044614"/>
            <a:ext cx="756317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HYDROLOGIC INTEGRITY</a:t>
            </a:r>
          </a:p>
          <a:p>
            <a:pPr marL="279400" indent="-279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Groundwater recharge</a:t>
            </a:r>
          </a:p>
          <a:p>
            <a:pPr marL="279400" indent="-279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err="1"/>
              <a:t>Streamflow</a:t>
            </a:r>
            <a:r>
              <a:rPr lang="en-US" sz="2800" dirty="0"/>
              <a:t> maintenance</a:t>
            </a:r>
          </a:p>
          <a:p>
            <a:pPr marL="279400" indent="-279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Surface water detention</a:t>
            </a:r>
          </a:p>
          <a:p>
            <a:pPr marL="279400" indent="-279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Storm surge detention</a:t>
            </a:r>
          </a:p>
          <a:p>
            <a:pPr marL="279400" indent="-279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Bank and shoreline stabilization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96505" y="29897"/>
            <a:ext cx="10515600" cy="99123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Functions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468" y="212725"/>
            <a:ext cx="10891692" cy="869315"/>
          </a:xfrm>
        </p:spPr>
        <p:txBody>
          <a:bodyPr>
            <a:normAutofit/>
          </a:bodyPr>
          <a:lstStyle/>
          <a:p>
            <a:r>
              <a:rPr lang="en-US" dirty="0" smtClean="0"/>
              <a:t>Variables and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979" y="1082040"/>
            <a:ext cx="11856203" cy="5475923"/>
          </a:xfrm>
        </p:spPr>
        <p:txBody>
          <a:bodyPr>
            <a:normAutofit/>
          </a:bodyPr>
          <a:lstStyle/>
          <a:p>
            <a:r>
              <a:rPr lang="en-US" dirty="0" smtClean="0"/>
              <a:t>Data (field or desktop) collected used to determine score for variables</a:t>
            </a:r>
          </a:p>
          <a:p>
            <a:r>
              <a:rPr lang="en-US" dirty="0"/>
              <a:t>Scoring is specific to each </a:t>
            </a:r>
            <a:r>
              <a:rPr lang="en-US" dirty="0" smtClean="0"/>
              <a:t>model</a:t>
            </a:r>
            <a:endParaRPr lang="en-US" dirty="0"/>
          </a:p>
          <a:p>
            <a:r>
              <a:rPr lang="en-US" dirty="0" smtClean="0"/>
              <a:t>Some variables are used in multiple models</a:t>
            </a:r>
          </a:p>
          <a:p>
            <a:pPr lvl="1"/>
            <a:r>
              <a:rPr lang="en-US" dirty="0" smtClean="0"/>
              <a:t>Example: Landscape Position is used in four different models</a:t>
            </a:r>
          </a:p>
          <a:p>
            <a:pPr lvl="5"/>
            <a:r>
              <a:rPr lang="en-US" sz="2800" dirty="0" smtClean="0"/>
              <a:t>Particulate Retention</a:t>
            </a:r>
          </a:p>
          <a:p>
            <a:pPr lvl="5"/>
            <a:r>
              <a:rPr lang="en-US" sz="2800" dirty="0" smtClean="0"/>
              <a:t>Groundwater Recharge</a:t>
            </a:r>
          </a:p>
          <a:p>
            <a:pPr lvl="5"/>
            <a:r>
              <a:rPr lang="en-US" sz="2800" dirty="0" smtClean="0"/>
              <a:t>Surface Water Detention</a:t>
            </a:r>
          </a:p>
          <a:p>
            <a:pPr lvl="5"/>
            <a:r>
              <a:rPr lang="en-US" sz="2800" dirty="0" smtClean="0"/>
              <a:t>Groundwater </a:t>
            </a:r>
            <a:r>
              <a:rPr lang="en-US" sz="2800" dirty="0" smtClean="0"/>
              <a:t>Discharge (variable model)</a:t>
            </a:r>
            <a:endParaRPr lang="en-US" sz="2800" dirty="0" smtClean="0"/>
          </a:p>
          <a:p>
            <a:r>
              <a:rPr lang="en-US" dirty="0" smtClean="0"/>
              <a:t>Scoring can be a range or binary (presence/absence)</a:t>
            </a:r>
          </a:p>
          <a:p>
            <a:r>
              <a:rPr lang="en-US" dirty="0" smtClean="0"/>
              <a:t>Classification data is converted to a score by ranking values</a:t>
            </a:r>
          </a:p>
          <a:p>
            <a:r>
              <a:rPr lang="en-US" dirty="0" smtClean="0"/>
              <a:t>Lowest score maybe 0 or 1 depending on variable and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5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137160"/>
            <a:ext cx="10515600" cy="1082675"/>
          </a:xfrm>
        </p:spPr>
        <p:txBody>
          <a:bodyPr>
            <a:normAutofit/>
          </a:bodyPr>
          <a:lstStyle/>
          <a:p>
            <a:r>
              <a:rPr lang="en-US" dirty="0" smtClean="0"/>
              <a:t>Functional Capacity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1219835"/>
            <a:ext cx="11040932" cy="5449906"/>
          </a:xfrm>
        </p:spPr>
        <p:txBody>
          <a:bodyPr>
            <a:normAutofit/>
          </a:bodyPr>
          <a:lstStyle/>
          <a:p>
            <a:r>
              <a:rPr lang="en-US" dirty="0" smtClean="0"/>
              <a:t>Models determine functional capacity score (not potential function)</a:t>
            </a:r>
          </a:p>
          <a:p>
            <a:r>
              <a:rPr lang="en-US" dirty="0" smtClean="0"/>
              <a:t>All Models are scored from 0-10</a:t>
            </a:r>
          </a:p>
          <a:p>
            <a:r>
              <a:rPr lang="en-US" dirty="0"/>
              <a:t>Model score 0 = FUNCTION IS NOT APPLICABLE</a:t>
            </a:r>
          </a:p>
          <a:p>
            <a:pPr lvl="1"/>
            <a:r>
              <a:rPr lang="en-US" dirty="0"/>
              <a:t>Example: Stream Flow Maintenance does not occur if no stream</a:t>
            </a:r>
          </a:p>
          <a:p>
            <a:r>
              <a:rPr lang="en-US" dirty="0" smtClean="0"/>
              <a:t>Models = Variables combined in equations</a:t>
            </a:r>
          </a:p>
          <a:p>
            <a:r>
              <a:rPr lang="en-US" dirty="0" smtClean="0"/>
              <a:t>Some variables are scored so that Function = 0</a:t>
            </a:r>
          </a:p>
          <a:p>
            <a:r>
              <a:rPr lang="en-US" dirty="0" smtClean="0"/>
              <a:t>Some variables are scored to only add/subtract 1-2 points to total model score</a:t>
            </a:r>
          </a:p>
          <a:p>
            <a:pPr lvl="1"/>
            <a:r>
              <a:rPr lang="en-US" dirty="0" smtClean="0"/>
              <a:t>Example: High evapotranspiration lowers score for Stream Flow Maintenance by 1-2 points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9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243205"/>
            <a:ext cx="10515600" cy="1271270"/>
          </a:xfrm>
        </p:spPr>
        <p:txBody>
          <a:bodyPr>
            <a:normAutofit/>
          </a:bodyPr>
          <a:lstStyle/>
          <a:p>
            <a:r>
              <a:rPr lang="en-US" dirty="0" smtClean="0"/>
              <a:t>End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440" y="1514475"/>
            <a:ext cx="10233800" cy="509968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Score for each individual function</a:t>
            </a:r>
          </a:p>
          <a:p>
            <a:pPr lvl="1"/>
            <a:r>
              <a:rPr lang="en-US" sz="3200" dirty="0" smtClean="0"/>
              <a:t>Possibly scores for each functional category</a:t>
            </a:r>
          </a:p>
          <a:p>
            <a:pPr lvl="1"/>
            <a:r>
              <a:rPr lang="en-US" sz="3200" dirty="0" smtClean="0"/>
              <a:t>NO TOTAL FUNCTIONAL SCORE</a:t>
            </a:r>
          </a:p>
          <a:p>
            <a:r>
              <a:rPr lang="en-US" sz="3200" dirty="0" smtClean="0"/>
              <a:t>Determines functional </a:t>
            </a:r>
            <a:r>
              <a:rPr lang="en-US" sz="3200" dirty="0" smtClean="0"/>
              <a:t>capacity</a:t>
            </a:r>
            <a:endParaRPr lang="en-US" sz="3200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sz="3200" dirty="0" smtClean="0"/>
              <a:t>Scores do not portray false level of precision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537905"/>
              </p:ext>
            </p:extLst>
          </p:nvPr>
        </p:nvGraphicFramePr>
        <p:xfrm>
          <a:off x="1835783" y="3688608"/>
          <a:ext cx="8455027" cy="207264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080843"/>
                <a:gridCol w="6374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Function</a:t>
                      </a:r>
                      <a:r>
                        <a:rPr lang="en-US" sz="2800" baseline="0" dirty="0" smtClean="0"/>
                        <a:t> does not occur (N/A)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 to</a:t>
                      </a:r>
                      <a:r>
                        <a:rPr lang="en-US" sz="2800" baseline="0" dirty="0" smtClean="0"/>
                        <a:t> 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Low functioning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 to 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Moderately</a:t>
                      </a:r>
                      <a:r>
                        <a:rPr lang="en-US" sz="2800" baseline="0" dirty="0" smtClean="0"/>
                        <a:t> functioning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 to 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High functioning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74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0812"/>
            <a:ext cx="10515600" cy="8083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 process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9167"/>
            <a:ext cx="10881360" cy="57130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Developed basic criteria</a:t>
            </a:r>
          </a:p>
          <a:p>
            <a:r>
              <a:rPr lang="en-US" sz="3200" dirty="0" smtClean="0"/>
              <a:t>Developed list of functions to assess</a:t>
            </a:r>
          </a:p>
          <a:p>
            <a:r>
              <a:rPr lang="en-US" sz="3200" dirty="0" smtClean="0"/>
              <a:t>Reviewed many existing wetland assessments</a:t>
            </a:r>
          </a:p>
          <a:p>
            <a:pPr lvl="1"/>
            <a:r>
              <a:rPr lang="en-US" sz="3200" dirty="0" smtClean="0"/>
              <a:t>including Highway Methodology Supplement, several state assessment methods, several HGM models</a:t>
            </a:r>
          </a:p>
          <a:p>
            <a:r>
              <a:rPr lang="en-US" sz="3200" dirty="0" smtClean="0"/>
              <a:t>Incorporated features from other methods</a:t>
            </a:r>
          </a:p>
          <a:p>
            <a:r>
              <a:rPr lang="en-US" sz="3200" dirty="0" smtClean="0"/>
              <a:t>Developed draft models</a:t>
            </a:r>
          </a:p>
          <a:p>
            <a:r>
              <a:rPr lang="en-US" sz="3200" dirty="0" smtClean="0"/>
              <a:t>Field testing data </a:t>
            </a:r>
            <a:r>
              <a:rPr lang="en-US" sz="3200" dirty="0" smtClean="0"/>
              <a:t>collection and analysis</a:t>
            </a:r>
            <a:endParaRPr lang="en-US" sz="3200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CURRENTLY</a:t>
            </a:r>
            <a:r>
              <a:rPr lang="en-US" sz="3200" dirty="0" smtClean="0"/>
              <a:t> </a:t>
            </a:r>
            <a:r>
              <a:rPr lang="en-US" sz="3200" dirty="0" smtClean="0"/>
              <a:t>using field </a:t>
            </a:r>
            <a:r>
              <a:rPr lang="en-US" sz="3200" dirty="0" smtClean="0"/>
              <a:t>testing results to revise and validate models</a:t>
            </a:r>
            <a:endParaRPr lang="en-US" sz="3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Testing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6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ME15-01a	Reid State Park salt marsh (lower)	Georgetown	ME</a:t>
            </a:r>
          </a:p>
          <a:p>
            <a:pPr lvl="0"/>
            <a:r>
              <a:rPr lang="en-US" sz="26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ME15-01b	Reid State Park salt marsh (upper)	Georgetown	ME</a:t>
            </a:r>
          </a:p>
          <a:p>
            <a:pPr lvl="0"/>
            <a:r>
              <a:rPr lang="en-US" sz="26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ME15-02	Reid State Park (Ice Pond)		Georgetown	ME</a:t>
            </a:r>
          </a:p>
          <a:p>
            <a:endParaRPr lang="en-US" dirty="0"/>
          </a:p>
          <a:p>
            <a:r>
              <a:rPr lang="en-US" dirty="0" smtClean="0"/>
              <a:t>20</a:t>
            </a:r>
            <a:r>
              <a:rPr lang="en-US" dirty="0" smtClean="0"/>
              <a:t> </a:t>
            </a:r>
            <a:r>
              <a:rPr lang="en-US" dirty="0" smtClean="0"/>
              <a:t>additional sites</a:t>
            </a:r>
          </a:p>
          <a:p>
            <a:r>
              <a:rPr lang="en-US" dirty="0" smtClean="0"/>
              <a:t>Total 23 sites across all six New England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7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5C572DC-E1E7-493E-B189-051E6296ED37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B581063-CEEC-4C52-8CB7-71FCE8CE3AD8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786493CC-0AD0-4FF5-8E3C-D08A478FDDC4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D1061847-CB4E-4343-ABA1-57DA706805EF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DDCE78C2-31C0-4ED1-9BF1-3524886C0356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5457453A-4622-48C7-B68D-80BAE001434E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C3D493AF-8D9D-4404-BEB8-C45B5B55C418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EB2902F0-7AAF-4530-AE94-8A17C4798AA9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0E60208C-B490-4FD1-8318-36BCB2CCB17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1421</TotalTime>
  <Words>814</Words>
  <Application>Microsoft Office PowerPoint</Application>
  <PresentationFormat>Widescreen</PresentationFormat>
  <Paragraphs>244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 Math</vt:lpstr>
      <vt:lpstr>Depth</vt:lpstr>
      <vt:lpstr>Update on the New England Wetland Functional Assessment</vt:lpstr>
      <vt:lpstr>Basic methodology criteria</vt:lpstr>
      <vt:lpstr>Structure of Method</vt:lpstr>
      <vt:lpstr>Functions</vt:lpstr>
      <vt:lpstr>Variables and scoring</vt:lpstr>
      <vt:lpstr>Functional Capacity Models</vt:lpstr>
      <vt:lpstr>End result</vt:lpstr>
      <vt:lpstr>Development process to date</vt:lpstr>
      <vt:lpstr>Field Testing 2015</vt:lpstr>
      <vt:lpstr>Example: Particulate Retention</vt:lpstr>
      <vt:lpstr>Example – NH15-03 (The Greens)</vt:lpstr>
      <vt:lpstr>NH15-03 Vegetation Data</vt:lpstr>
      <vt:lpstr>Begin by calculating Velocity Reduction sub-variable</vt:lpstr>
      <vt:lpstr>Now calculate Particulate Retention:</vt:lpstr>
      <vt:lpstr>Example – NH15-02 (Bedell Bridge Drainage Way)</vt:lpstr>
      <vt:lpstr>Begin by calculating Velocity Reduction sub-variable</vt:lpstr>
      <vt:lpstr>Now calculate Particulate Retention:</vt:lpstr>
      <vt:lpstr>Particulate Retention Scores</vt:lpstr>
      <vt:lpstr>Next Steps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Regional Wetland Functional Assessment Method: Goals and Challenges</dc:title>
  <dc:creator>Sachs, Erica</dc:creator>
  <cp:lastModifiedBy>E6CORPM9</cp:lastModifiedBy>
  <cp:revision>166</cp:revision>
  <dcterms:created xsi:type="dcterms:W3CDTF">2015-05-19T12:43:19Z</dcterms:created>
  <dcterms:modified xsi:type="dcterms:W3CDTF">2016-03-29T19:26:32Z</dcterms:modified>
  <cp:contentStatus/>
</cp:coreProperties>
</file>