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00473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746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48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3477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3358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Here we see how nutrient levels affected the growth of Spartina stems at both conditions of temperature and competition.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red lines represent stems free of competition, whereas the black lines are stems in competition with Phragmites.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There is clearly an effect of competition, as all of these graphs show higher growth in the stems free of competition,</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As well as presence of any nutrients, though low and high seem to have little difference (I believe there will be interesting results in biomass that suggest otherwise).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 also see a dissimilarity in the effects of temperature when nutrients are absent.  Increasing temperature actually manages to decrease growth in the absence of nutrients, </a:t>
            </a:r>
            <a:r>
              <a:rPr lang="en-US" sz="1200" b="1" i="0" u="none" strike="noStrike" cap="none">
                <a:solidFill>
                  <a:schemeClr val="dk1"/>
                </a:solidFill>
                <a:latin typeface="Calibri"/>
                <a:ea typeface="Calibri"/>
                <a:cs typeface="Calibri"/>
                <a:sym typeface="Calibri"/>
              </a:rPr>
              <a:t>and this trend is seen in all other months as well</a:t>
            </a:r>
            <a:r>
              <a:rPr lang="en-US" sz="1200" b="0" i="0" u="none" strike="noStrike" cap="none">
                <a:solidFill>
                  <a:schemeClr val="dk1"/>
                </a:solidFill>
                <a:latin typeface="Calibri"/>
                <a:ea typeface="Calibri"/>
                <a:cs typeface="Calibri"/>
                <a:sym typeface="Calibri"/>
              </a:rPr>
              <a: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Lastly, temperature also had an effect on Spartina growth at low nutrients, but not at high nutrients.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interaction of Temperature and Competition was marginally significant, suggesting some potential combined effects.</a:t>
            </a:r>
          </a:p>
        </p:txBody>
      </p:sp>
      <p:sp>
        <p:nvSpPr>
          <p:cNvPr id="228" name="Shape 2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0675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Here we see how nutrient levels affected the growth of Phragmites stems at both conditions of temperature and competition.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What is interesting here is that competition affects Phragmites at no and low nutrients, but has no apparent effect on plants under high nutrient loading.  This is supported by other months’ measurements except September.</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fact, high nutrient loading removed the effects of any factor in most months, which may speak to the efficacy of non-native Phragmites lineages’ ability to allocate nutrients.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Temperature had no significant effect on Phragmites stems throughout the study, besides this one marginally significant effect under low nutrients (similar to Spartina’s response at low nutrients).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Interactions were only marginally significant as well, as seen here under low nutrient loading.</a:t>
            </a:r>
          </a:p>
        </p:txBody>
      </p:sp>
      <p:sp>
        <p:nvSpPr>
          <p:cNvPr id="240" name="Shape 2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0549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Many of the factors in this experiment had minimal effects on </a:t>
            </a:r>
            <a:r>
              <a:rPr lang="en-US" sz="1200" b="0" i="1" u="none" strike="noStrike" cap="none">
                <a:solidFill>
                  <a:schemeClr val="dk1"/>
                </a:solidFill>
                <a:latin typeface="Calibri"/>
                <a:ea typeface="Calibri"/>
                <a:cs typeface="Calibri"/>
                <a:sym typeface="Calibri"/>
              </a:rPr>
              <a:t>Phragmites </a:t>
            </a:r>
            <a:r>
              <a:rPr lang="en-US" sz="1200" b="0" i="0" u="none" strike="noStrike" cap="none">
                <a:solidFill>
                  <a:schemeClr val="dk1"/>
                </a:solidFill>
                <a:latin typeface="Calibri"/>
                <a:ea typeface="Calibri"/>
                <a:cs typeface="Calibri"/>
                <a:sym typeface="Calibri"/>
              </a:rPr>
              <a:t>growth when nutrients were present.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53" name="Shape 2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5575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43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I’m sure many are familiar, but Spartina alterniflora is the dominant low marsh grass.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Tolerant to high salinities and frequent flooding keep it safe (usually) from other competitors.</a:t>
            </a:r>
          </a:p>
        </p:txBody>
      </p:sp>
      <p:sp>
        <p:nvSpPr>
          <p:cNvPr id="152" name="Shape 1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3754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60" name="Shape 1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9528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1" u="none" strike="noStrike" cap="none">
                <a:solidFill>
                  <a:schemeClr val="dk1"/>
                </a:solidFill>
                <a:latin typeface="Calibri"/>
                <a:ea typeface="Calibri"/>
                <a:cs typeface="Calibri"/>
                <a:sym typeface="Calibri"/>
              </a:rPr>
              <a:t>Phragmites </a:t>
            </a:r>
            <a:r>
              <a:rPr lang="en-US" sz="1200" b="0" i="0" u="none" strike="noStrike" cap="none">
                <a:solidFill>
                  <a:schemeClr val="dk1"/>
                </a:solidFill>
                <a:latin typeface="Calibri"/>
                <a:ea typeface="Calibri"/>
                <a:cs typeface="Calibri"/>
                <a:sym typeface="Calibri"/>
              </a:rPr>
              <a:t>typically grows in dense monocultures, outcompeting neighboring plants in a variety of ways:</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Light availability: By growing taller and denser than other salt marsh species</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Dense root and rhizome systems: superior allocation of nutrients</a:t>
            </a:r>
          </a:p>
          <a:p>
            <a:pPr marL="457200" marR="0" lvl="1" indent="0" algn="l" rtl="0">
              <a:spcBef>
                <a:spcPts val="0"/>
              </a:spcBef>
              <a:buSzPct val="25000"/>
              <a:buNone/>
            </a:pPr>
            <a:r>
              <a:rPr lang="en-US" sz="1200" b="0" i="0" u="none" strike="noStrike" cap="none">
                <a:solidFill>
                  <a:schemeClr val="dk1"/>
                </a:solidFill>
                <a:latin typeface="Calibri"/>
                <a:ea typeface="Calibri"/>
                <a:cs typeface="Calibri"/>
                <a:sym typeface="Calibri"/>
              </a:rPr>
              <a:t>Plant litter: Once established, buildup of litter restricts new growth of other species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68" name="Shape 1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152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275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0539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950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4370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008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6"/>
        <p:cNvGrpSpPr/>
        <p:nvPr/>
      </p:nvGrpSpPr>
      <p:grpSpPr>
        <a:xfrm>
          <a:off x="0" y="0"/>
          <a:ext cx="0" cy="0"/>
          <a:chOff x="0" y="0"/>
          <a:chExt cx="0" cy="0"/>
        </a:xfrm>
      </p:grpSpPr>
      <p:grpSp>
        <p:nvGrpSpPr>
          <p:cNvPr id="27" name="Shape 27"/>
          <p:cNvGrpSpPr/>
          <p:nvPr/>
        </p:nvGrpSpPr>
        <p:grpSpPr>
          <a:xfrm>
            <a:off x="0" y="-8466"/>
            <a:ext cx="12192000" cy="6866467"/>
            <a:chOff x="0" y="-8466"/>
            <a:chExt cx="12192000" cy="6866467"/>
          </a:xfrm>
        </p:grpSpPr>
        <p:cxnSp>
          <p:nvCxnSpPr>
            <p:cNvPr id="28" name="Shape 28"/>
            <p:cNvCxnSpPr/>
            <p:nvPr/>
          </p:nvCxnSpPr>
          <p:spPr>
            <a:xfrm>
              <a:off x="9371011" y="0"/>
              <a:ext cx="1219199" cy="6858000"/>
            </a:xfrm>
            <a:prstGeom prst="straightConnector1">
              <a:avLst/>
            </a:prstGeom>
            <a:noFill/>
            <a:ln w="9525" cap="flat" cmpd="sng">
              <a:solidFill>
                <a:srgbClr val="BFBFBF"/>
              </a:solidFill>
              <a:prstDash val="solid"/>
              <a:round/>
              <a:headEnd type="none" w="med" len="med"/>
              <a:tailEnd type="none" w="med" len="med"/>
            </a:ln>
          </p:spPr>
        </p:cxnSp>
        <p:cxnSp>
          <p:nvCxnSpPr>
            <p:cNvPr id="29" name="Shape 29"/>
            <p:cNvCxnSpPr/>
            <p:nvPr/>
          </p:nvCxnSpPr>
          <p:spPr>
            <a:xfrm flipH="1">
              <a:off x="7425266" y="3681412"/>
              <a:ext cx="4763558" cy="3176586"/>
            </a:xfrm>
            <a:prstGeom prst="straightConnector1">
              <a:avLst/>
            </a:prstGeom>
            <a:noFill/>
            <a:ln w="9525" cap="flat" cmpd="sng">
              <a:solidFill>
                <a:srgbClr val="D8D8D8"/>
              </a:solidFill>
              <a:prstDash val="solid"/>
              <a:round/>
              <a:headEnd type="none" w="med" len="med"/>
              <a:tailEnd type="none" w="med" len="med"/>
            </a:ln>
          </p:spPr>
        </p:cxnSp>
        <p:sp>
          <p:nvSpPr>
            <p:cNvPr id="30" name="Shape 30"/>
            <p:cNvSpPr/>
            <p:nvPr/>
          </p:nvSpPr>
          <p:spPr>
            <a:xfrm>
              <a:off x="9181475" y="-8466"/>
              <a:ext cx="3007348" cy="6866467"/>
            </a:xfrm>
            <a:custGeom>
              <a:avLst/>
              <a:gdLst/>
              <a:ahLst/>
              <a:cxnLst/>
              <a:rect l="0" t="0" r="0" b="0"/>
              <a:pathLst>
                <a:path w="120000" h="120000" extrusionOk="0">
                  <a:moveTo>
                    <a:pt x="81621" y="0"/>
                  </a:moveTo>
                  <a:lnTo>
                    <a:pt x="120000" y="0"/>
                  </a:lnTo>
                  <a:lnTo>
                    <a:pt x="120000" y="119999"/>
                  </a:lnTo>
                  <a:lnTo>
                    <a:pt x="0" y="119999"/>
                  </a:lnTo>
                  <a:lnTo>
                    <a:pt x="81621" y="0"/>
                  </a:lnTo>
                  <a:close/>
                </a:path>
              </a:pathLst>
            </a:custGeom>
            <a:solidFill>
              <a:schemeClr val="accent1">
                <a:alpha val="29803"/>
              </a:schemeClr>
            </a:solidFill>
            <a:ln>
              <a:noFill/>
            </a:ln>
          </p:spPr>
        </p:sp>
        <p:sp>
          <p:nvSpPr>
            <p:cNvPr id="31" name="Shape 31"/>
            <p:cNvSpPr/>
            <p:nvPr/>
          </p:nvSpPr>
          <p:spPr>
            <a:xfrm>
              <a:off x="9603442" y="-8466"/>
              <a:ext cx="2588558" cy="6866467"/>
            </a:xfrm>
            <a:custGeom>
              <a:avLst/>
              <a:gdLst/>
              <a:ahLst/>
              <a:cxnLst/>
              <a:rect l="0" t="0" r="0" b="0"/>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32" name="Shape 32"/>
            <p:cNvSpPr/>
            <p:nvPr/>
          </p:nvSpPr>
          <p:spPr>
            <a:xfrm>
              <a:off x="8932332" y="3048000"/>
              <a:ext cx="3259667" cy="3809999"/>
            </a:xfrm>
            <a:prstGeom prst="triangle">
              <a:avLst>
                <a:gd name="adj" fmla="val 100000"/>
              </a:avLst>
            </a:prstGeom>
            <a:solidFill>
              <a:schemeClr val="accent2">
                <a:alpha val="71764"/>
              </a:schemeClr>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9334500" y="-8466"/>
              <a:ext cx="2854326" cy="6866467"/>
            </a:xfrm>
            <a:custGeom>
              <a:avLst/>
              <a:gdLst/>
              <a:ahLst/>
              <a:cxnLst/>
              <a:rect l="0" t="0" r="0" b="0"/>
              <a:pathLst>
                <a:path w="120000" h="120000" extrusionOk="0">
                  <a:moveTo>
                    <a:pt x="0" y="0"/>
                  </a:moveTo>
                  <a:lnTo>
                    <a:pt x="120000" y="0"/>
                  </a:lnTo>
                  <a:lnTo>
                    <a:pt x="120000" y="119999"/>
                  </a:lnTo>
                  <a:lnTo>
                    <a:pt x="103873" y="119999"/>
                  </a:lnTo>
                  <a:lnTo>
                    <a:pt x="0" y="0"/>
                  </a:lnTo>
                  <a:close/>
                </a:path>
              </a:pathLst>
            </a:custGeom>
            <a:solidFill>
              <a:srgbClr val="3F7818">
                <a:alpha val="69803"/>
              </a:srgbClr>
            </a:solidFill>
            <a:ln>
              <a:noFill/>
            </a:ln>
          </p:spPr>
        </p:sp>
        <p:sp>
          <p:nvSpPr>
            <p:cNvPr id="34" name="Shape 34"/>
            <p:cNvSpPr/>
            <p:nvPr/>
          </p:nvSpPr>
          <p:spPr>
            <a:xfrm>
              <a:off x="10898729" y="-8466"/>
              <a:ext cx="1290093" cy="6866467"/>
            </a:xfrm>
            <a:custGeom>
              <a:avLst/>
              <a:gdLst/>
              <a:ahLst/>
              <a:cxnLst/>
              <a:rect l="0" t="0" r="0" b="0"/>
              <a:pathLst>
                <a:path w="120000" h="120000" extrusionOk="0">
                  <a:moveTo>
                    <a:pt x="94852" y="0"/>
                  </a:moveTo>
                  <a:lnTo>
                    <a:pt x="120000" y="0"/>
                  </a:lnTo>
                  <a:lnTo>
                    <a:pt x="120000" y="120000"/>
                  </a:lnTo>
                  <a:lnTo>
                    <a:pt x="0" y="120000"/>
                  </a:lnTo>
                  <a:lnTo>
                    <a:pt x="94852" y="0"/>
                  </a:lnTo>
                  <a:close/>
                </a:path>
              </a:pathLst>
            </a:custGeom>
            <a:solidFill>
              <a:srgbClr val="BFE471">
                <a:alpha val="69803"/>
              </a:srgbClr>
            </a:solidFill>
            <a:ln>
              <a:noFill/>
            </a:ln>
          </p:spPr>
        </p:sp>
        <p:sp>
          <p:nvSpPr>
            <p:cNvPr id="35" name="Shape 35"/>
            <p:cNvSpPr/>
            <p:nvPr/>
          </p:nvSpPr>
          <p:spPr>
            <a:xfrm>
              <a:off x="10938999" y="-8466"/>
              <a:ext cx="1249825" cy="6866467"/>
            </a:xfrm>
            <a:custGeom>
              <a:avLst/>
              <a:gdLst/>
              <a:ahLst/>
              <a:cxnLst/>
              <a:rect l="0" t="0" r="0" b="0"/>
              <a:pathLst>
                <a:path w="120000" h="120000" extrusionOk="0">
                  <a:moveTo>
                    <a:pt x="0" y="0"/>
                  </a:moveTo>
                  <a:lnTo>
                    <a:pt x="120000" y="0"/>
                  </a:lnTo>
                  <a:lnTo>
                    <a:pt x="120000" y="120000"/>
                  </a:lnTo>
                  <a:lnTo>
                    <a:pt x="106515" y="120000"/>
                  </a:lnTo>
                  <a:lnTo>
                    <a:pt x="0" y="0"/>
                  </a:lnTo>
                  <a:close/>
                </a:path>
              </a:pathLst>
            </a:custGeom>
            <a:solidFill>
              <a:schemeClr val="accent1">
                <a:alpha val="64705"/>
              </a:schemeClr>
            </a:solidFill>
            <a:ln>
              <a:noFill/>
            </a:ln>
          </p:spPr>
        </p:sp>
        <p:sp>
          <p:nvSpPr>
            <p:cNvPr id="36" name="Shape 36"/>
            <p:cNvSpPr/>
            <p:nvPr/>
          </p:nvSpPr>
          <p:spPr>
            <a:xfrm>
              <a:off x="10371665" y="3589867"/>
              <a:ext cx="1817159" cy="3268132"/>
            </a:xfrm>
            <a:prstGeom prst="triangle">
              <a:avLst>
                <a:gd name="adj" fmla="val 100000"/>
              </a:avLst>
            </a:prstGeom>
            <a:solidFill>
              <a:schemeClr val="accent1">
                <a:alpha val="80000"/>
              </a:schemeClr>
            </a:solidFill>
            <a:ln>
              <a:noFill/>
            </a:ln>
          </p:spPr>
          <p:txBody>
            <a:bodyPr lIns="91425" tIns="91425" rIns="91425" bIns="91425" anchor="ctr" anchorCtr="0">
              <a:noAutofit/>
            </a:bodyPr>
            <a:lstStyle/>
            <a:p>
              <a:pPr lvl="0">
                <a:spcBef>
                  <a:spcPts val="0"/>
                </a:spcBef>
                <a:buNone/>
              </a:pPr>
              <a:endParaRPr/>
            </a:p>
          </p:txBody>
        </p:sp>
        <p:sp>
          <p:nvSpPr>
            <p:cNvPr id="37" name="Shape 37"/>
            <p:cNvSpPr/>
            <p:nvPr/>
          </p:nvSpPr>
          <p:spPr>
            <a:xfrm rot="10800000">
              <a:off x="0" y="0"/>
              <a:ext cx="842596" cy="5666154"/>
            </a:xfrm>
            <a:prstGeom prst="triangle">
              <a:avLst>
                <a:gd name="adj" fmla="val 100000"/>
              </a:avLst>
            </a:prstGeom>
            <a:solidFill>
              <a:schemeClr val="accent1">
                <a:alpha val="84705"/>
              </a:schemeClr>
            </a:solidFill>
            <a:ln>
              <a:noFill/>
            </a:ln>
          </p:spPr>
          <p:txBody>
            <a:bodyPr lIns="91425" tIns="91425" rIns="91425" bIns="91425" anchor="ctr" anchorCtr="0">
              <a:noAutofit/>
            </a:bodyPr>
            <a:lstStyle/>
            <a:p>
              <a:pPr lvl="0">
                <a:spcBef>
                  <a:spcPts val="0"/>
                </a:spcBef>
                <a:buNone/>
              </a:pPr>
              <a:endParaRPr/>
            </a:p>
          </p:txBody>
        </p:sp>
      </p:grpSp>
      <p:sp>
        <p:nvSpPr>
          <p:cNvPr id="38" name="Shape 38"/>
          <p:cNvSpPr txBox="1">
            <a:spLocks noGrp="1"/>
          </p:cNvSpPr>
          <p:nvPr>
            <p:ph type="ctrTitle"/>
          </p:nvPr>
        </p:nvSpPr>
        <p:spPr>
          <a:xfrm>
            <a:off x="1507066" y="2404533"/>
            <a:ext cx="7766936" cy="1646301"/>
          </a:xfrm>
          <a:prstGeom prst="rect">
            <a:avLst/>
          </a:prstGeom>
          <a:noFill/>
          <a:ln>
            <a:noFill/>
          </a:ln>
        </p:spPr>
        <p:txBody>
          <a:bodyPr lIns="91425" tIns="91425" rIns="91425" bIns="91425" anchor="b" anchorCtr="0"/>
          <a:lstStyle>
            <a:lvl1pPr marL="0" marR="0" lvl="0" indent="0" algn="r" rtl="0">
              <a:spcBef>
                <a:spcPts val="0"/>
              </a:spcBef>
              <a:buClr>
                <a:schemeClr val="accent1"/>
              </a:buClr>
              <a:buFont typeface="Trebuchet MS"/>
              <a:buNone/>
              <a:defRPr sz="5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9" name="Shape 39"/>
          <p:cNvSpPr txBox="1">
            <a:spLocks noGrp="1"/>
          </p:cNvSpPr>
          <p:nvPr>
            <p:ph type="subTitle" idx="1"/>
          </p:nvPr>
        </p:nvSpPr>
        <p:spPr>
          <a:xfrm>
            <a:off x="1507066" y="4050832"/>
            <a:ext cx="7766936" cy="1096899"/>
          </a:xfrm>
          <a:prstGeom prst="rect">
            <a:avLst/>
          </a:prstGeom>
          <a:noFill/>
          <a:ln>
            <a:noFill/>
          </a:ln>
        </p:spPr>
        <p:txBody>
          <a:bodyPr lIns="91425" tIns="91425" rIns="91425" bIns="91425" anchor="t" anchorCtr="0"/>
          <a:lstStyle>
            <a:lvl1pPr marL="0" marR="0" lvl="0" indent="0" algn="r" rtl="0">
              <a:spcBef>
                <a:spcPts val="1000"/>
              </a:spcBef>
              <a:spcAft>
                <a:spcPts val="0"/>
              </a:spcAft>
              <a:buClr>
                <a:schemeClr val="accent1"/>
              </a:buClr>
              <a:buFont typeface="Noto Sans Symbols"/>
              <a:buNone/>
              <a:defRPr sz="1800" b="0" i="0" u="none" strike="noStrike" cap="none">
                <a:solidFill>
                  <a:srgbClr val="7F7F7F"/>
                </a:solidFill>
                <a:latin typeface="Trebuchet MS"/>
                <a:ea typeface="Trebuchet MS"/>
                <a:cs typeface="Trebuchet MS"/>
                <a:sym typeface="Trebuchet MS"/>
              </a:defRPr>
            </a:lvl1pPr>
            <a:lvl2pPr marL="457200" marR="0" lvl="1" indent="0" algn="ctr"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2pPr>
            <a:lvl3pPr marL="914400" marR="0" lvl="2" indent="0" algn="ctr"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3pPr>
            <a:lvl4pPr marL="1371600" marR="0" lvl="3"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4pPr>
            <a:lvl5pPr marL="1828800" marR="0" lvl="4"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5pPr>
            <a:lvl6pPr marL="2286000" marR="0" lvl="5"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6pPr>
            <a:lvl7pPr marL="2743200" marR="0" lvl="6"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7pPr>
            <a:lvl8pPr marL="3200400" marR="0" lvl="7"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8pPr>
            <a:lvl9pPr marL="3657600" marR="0" lvl="8"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9pPr>
          </a:lstStyle>
          <a:p>
            <a:endParaRPr/>
          </a:p>
        </p:txBody>
      </p:sp>
      <p:sp>
        <p:nvSpPr>
          <p:cNvPr id="40" name="Shape 40"/>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1" name="Shape 41"/>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2" name="Shape 42"/>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t>‹#›</a:t>
            </a:fld>
            <a:endParaRPr lang="en-US"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77335" y="609600"/>
            <a:ext cx="8596668" cy="3403599"/>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6" name="Shape 96"/>
          <p:cNvSpPr txBox="1">
            <a:spLocks noGrp="1"/>
          </p:cNvSpPr>
          <p:nvPr>
            <p:ph type="body" idx="1"/>
          </p:nvPr>
        </p:nvSpPr>
        <p:spPr>
          <a:xfrm>
            <a:off x="677335" y="4470400"/>
            <a:ext cx="8596668" cy="1570961"/>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8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97" name="Shape 97"/>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8" name="Shape 98"/>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9" name="Shape 99"/>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931333" y="609600"/>
            <a:ext cx="8094134" cy="3022599"/>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2" name="Shape 102"/>
          <p:cNvSpPr txBox="1">
            <a:spLocks noGrp="1"/>
          </p:cNvSpPr>
          <p:nvPr>
            <p:ph type="body" idx="1"/>
          </p:nvPr>
        </p:nvSpPr>
        <p:spPr>
          <a:xfrm>
            <a:off x="1366138" y="3632200"/>
            <a:ext cx="7224524" cy="381000"/>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6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03" name="Shape 103"/>
          <p:cNvSpPr txBox="1">
            <a:spLocks noGrp="1"/>
          </p:cNvSpPr>
          <p:nvPr>
            <p:ph type="body" idx="2"/>
          </p:nvPr>
        </p:nvSpPr>
        <p:spPr>
          <a:xfrm>
            <a:off x="677335" y="4470400"/>
            <a:ext cx="8596668" cy="1570961"/>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8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04" name="Shape 104"/>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5" name="Shape 105"/>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6" name="Shape 106"/>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
        <p:nvSpPr>
          <p:cNvPr id="107" name="Shape 107"/>
          <p:cNvSpPr txBox="1"/>
          <p:nvPr/>
        </p:nvSpPr>
        <p:spPr>
          <a:xfrm>
            <a:off x="541870" y="790377"/>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a:solidFill>
                  <a:srgbClr val="BFE471"/>
                </a:solidFill>
                <a:latin typeface="Arial"/>
                <a:ea typeface="Arial"/>
                <a:cs typeface="Arial"/>
                <a:sym typeface="Arial"/>
              </a:rPr>
              <a:t>“</a:t>
            </a:r>
          </a:p>
        </p:txBody>
      </p:sp>
      <p:sp>
        <p:nvSpPr>
          <p:cNvPr id="108" name="Shape 108"/>
          <p:cNvSpPr txBox="1"/>
          <p:nvPr/>
        </p:nvSpPr>
        <p:spPr>
          <a:xfrm>
            <a:off x="8893010" y="2886556"/>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a:solidFill>
                  <a:srgbClr val="BFE471"/>
                </a:solidFill>
                <a:latin typeface="Arial"/>
                <a:ea typeface="Arial"/>
                <a:cs typeface="Arial"/>
                <a:sym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677335" y="1931988"/>
            <a:ext cx="8596668" cy="2595459"/>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1" name="Shape 111"/>
          <p:cNvSpPr txBox="1">
            <a:spLocks noGrp="1"/>
          </p:cNvSpPr>
          <p:nvPr>
            <p:ph type="body" idx="1"/>
          </p:nvPr>
        </p:nvSpPr>
        <p:spPr>
          <a:xfrm>
            <a:off x="677335" y="4527448"/>
            <a:ext cx="8596668" cy="151391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8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12" name="Shape 112"/>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3" name="Shape 113"/>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4" name="Shape 114"/>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931333" y="609600"/>
            <a:ext cx="8094134" cy="3022599"/>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7" name="Shape 117"/>
          <p:cNvSpPr txBox="1">
            <a:spLocks noGrp="1"/>
          </p:cNvSpPr>
          <p:nvPr>
            <p:ph type="body" idx="1"/>
          </p:nvPr>
        </p:nvSpPr>
        <p:spPr>
          <a:xfrm>
            <a:off x="677331" y="4013200"/>
            <a:ext cx="8596668" cy="514247"/>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18" name="Shape 118"/>
          <p:cNvSpPr txBox="1">
            <a:spLocks noGrp="1"/>
          </p:cNvSpPr>
          <p:nvPr>
            <p:ph type="body" idx="2"/>
          </p:nvPr>
        </p:nvSpPr>
        <p:spPr>
          <a:xfrm>
            <a:off x="677335" y="4527448"/>
            <a:ext cx="8596668" cy="151391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8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19" name="Shape 119"/>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0" name="Shape 120"/>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1" name="Shape 121"/>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
        <p:nvSpPr>
          <p:cNvPr id="122" name="Shape 122"/>
          <p:cNvSpPr txBox="1"/>
          <p:nvPr/>
        </p:nvSpPr>
        <p:spPr>
          <a:xfrm>
            <a:off x="541870" y="790377"/>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a:solidFill>
                  <a:srgbClr val="BFE471"/>
                </a:solidFill>
                <a:latin typeface="Arial"/>
                <a:ea typeface="Arial"/>
                <a:cs typeface="Arial"/>
                <a:sym typeface="Arial"/>
              </a:rPr>
              <a:t>“</a:t>
            </a:r>
          </a:p>
        </p:txBody>
      </p:sp>
      <p:sp>
        <p:nvSpPr>
          <p:cNvPr id="123" name="Shape 123"/>
          <p:cNvSpPr txBox="1"/>
          <p:nvPr/>
        </p:nvSpPr>
        <p:spPr>
          <a:xfrm>
            <a:off x="8893010" y="2886556"/>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a:solidFill>
                  <a:srgbClr val="BFE471"/>
                </a:solidFill>
                <a:latin typeface="Arial"/>
                <a:ea typeface="Arial"/>
                <a:cs typeface="Arial"/>
                <a:sym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685799" y="609600"/>
            <a:ext cx="8588202" cy="3022599"/>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Trebuchet MS"/>
              <a:buNone/>
              <a:defRPr sz="4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6" name="Shape 126"/>
          <p:cNvSpPr txBox="1">
            <a:spLocks noGrp="1"/>
          </p:cNvSpPr>
          <p:nvPr>
            <p:ph type="body" idx="1"/>
          </p:nvPr>
        </p:nvSpPr>
        <p:spPr>
          <a:xfrm>
            <a:off x="677331" y="4013200"/>
            <a:ext cx="8596668" cy="514247"/>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chemeClr val="accent1"/>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27" name="Shape 127"/>
          <p:cNvSpPr txBox="1">
            <a:spLocks noGrp="1"/>
          </p:cNvSpPr>
          <p:nvPr>
            <p:ph type="body" idx="2"/>
          </p:nvPr>
        </p:nvSpPr>
        <p:spPr>
          <a:xfrm>
            <a:off x="677335" y="4527448"/>
            <a:ext cx="8596668" cy="151391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8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28" name="Shape 128"/>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9" name="Shape 129"/>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0" name="Shape 130"/>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3" name="Shape 133"/>
          <p:cNvSpPr txBox="1">
            <a:spLocks noGrp="1"/>
          </p:cNvSpPr>
          <p:nvPr>
            <p:ph type="body" idx="1"/>
          </p:nvPr>
        </p:nvSpPr>
        <p:spPr>
          <a:xfrm rot="5400000">
            <a:off x="3035281" y="-197358"/>
            <a:ext cx="3880773" cy="8596668"/>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34" name="Shape 134"/>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5" name="Shape 135"/>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6" name="Shape 136"/>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rot="5400000">
            <a:off x="5994318" y="2582952"/>
            <a:ext cx="5251450" cy="1304742"/>
          </a:xfrm>
          <a:prstGeom prst="rect">
            <a:avLst/>
          </a:prstGeom>
          <a:noFill/>
          <a:ln>
            <a:noFill/>
          </a:ln>
        </p:spPr>
        <p:txBody>
          <a:bodyPr lIns="91425" tIns="91425" rIns="91425" bIns="91425" anchor="ctr" anchorCtr="0"/>
          <a:lstStyle>
            <a:lvl1pPr marL="0" marR="0" lvl="0" indent="0" algn="l"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9" name="Shape 139"/>
          <p:cNvSpPr txBox="1">
            <a:spLocks noGrp="1"/>
          </p:cNvSpPr>
          <p:nvPr>
            <p:ph type="body" idx="1"/>
          </p:nvPr>
        </p:nvSpPr>
        <p:spPr>
          <a:xfrm rot="5400000">
            <a:off x="1581685" y="-294750"/>
            <a:ext cx="5251449" cy="7060149"/>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40" name="Shape 140"/>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1" name="Shape 141"/>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2" name="Shape 142"/>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5" name="Shape 45"/>
          <p:cNvSpPr txBox="1">
            <a:spLocks noGrp="1"/>
          </p:cNvSpPr>
          <p:nvPr>
            <p:ph type="body" idx="1"/>
          </p:nvPr>
        </p:nvSpPr>
        <p:spPr>
          <a:xfrm>
            <a:off x="677333" y="2160589"/>
            <a:ext cx="8596668" cy="3880773"/>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46" name="Shape 46"/>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7" name="Shape 47"/>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8" name="Shape 48"/>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t>‹#›</a:t>
            </a:fld>
            <a:endParaRPr lang="en-US" sz="900" b="0" i="0" u="none" strike="noStrike" cap="none">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1" name="Shape 51"/>
          <p:cNvSpPr txBox="1">
            <a:spLocks noGrp="1"/>
          </p:cNvSpPr>
          <p:nvPr>
            <p:ph type="body" idx="1"/>
          </p:nvPr>
        </p:nvSpPr>
        <p:spPr>
          <a:xfrm>
            <a:off x="677333" y="2160589"/>
            <a:ext cx="4184035" cy="3880771"/>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52" name="Shape 52"/>
          <p:cNvSpPr txBox="1">
            <a:spLocks noGrp="1"/>
          </p:cNvSpPr>
          <p:nvPr>
            <p:ph type="body" idx="2"/>
          </p:nvPr>
        </p:nvSpPr>
        <p:spPr>
          <a:xfrm>
            <a:off x="5089969" y="2160589"/>
            <a:ext cx="4184033" cy="3880773"/>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53" name="Shape 53"/>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4" name="Shape 54"/>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5" name="Shape 55"/>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8" name="Shape 58"/>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9" name="Shape 59"/>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677335" y="2700866"/>
            <a:ext cx="8596668" cy="1826580"/>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Trebuchet MS"/>
              <a:buNone/>
              <a:defRPr sz="40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2" name="Shape 62"/>
          <p:cNvSpPr txBox="1">
            <a:spLocks noGrp="1"/>
          </p:cNvSpPr>
          <p:nvPr>
            <p:ph type="body" idx="1"/>
          </p:nvPr>
        </p:nvSpPr>
        <p:spPr>
          <a:xfrm>
            <a:off x="677335" y="4527448"/>
            <a:ext cx="8596668" cy="860399"/>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20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63" name="Shape 63"/>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4" name="Shape 64"/>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5" name="Shape 65"/>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8" name="Shape 68"/>
          <p:cNvSpPr txBox="1">
            <a:spLocks noGrp="1"/>
          </p:cNvSpPr>
          <p:nvPr>
            <p:ph type="body" idx="1"/>
          </p:nvPr>
        </p:nvSpPr>
        <p:spPr>
          <a:xfrm>
            <a:off x="675745" y="2160983"/>
            <a:ext cx="4185622"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69" name="Shape 69"/>
          <p:cNvSpPr txBox="1">
            <a:spLocks noGrp="1"/>
          </p:cNvSpPr>
          <p:nvPr>
            <p:ph type="body" idx="2"/>
          </p:nvPr>
        </p:nvSpPr>
        <p:spPr>
          <a:xfrm>
            <a:off x="675745" y="2737244"/>
            <a:ext cx="4185622" cy="3304117"/>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70" name="Shape 70"/>
          <p:cNvSpPr txBox="1">
            <a:spLocks noGrp="1"/>
          </p:cNvSpPr>
          <p:nvPr>
            <p:ph type="body" idx="3"/>
          </p:nvPr>
        </p:nvSpPr>
        <p:spPr>
          <a:xfrm>
            <a:off x="5088382" y="2160983"/>
            <a:ext cx="4185617"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71" name="Shape 71"/>
          <p:cNvSpPr txBox="1">
            <a:spLocks noGrp="1"/>
          </p:cNvSpPr>
          <p:nvPr>
            <p:ph type="body" idx="4"/>
          </p:nvPr>
        </p:nvSpPr>
        <p:spPr>
          <a:xfrm>
            <a:off x="5088383" y="2737244"/>
            <a:ext cx="4185616" cy="3304117"/>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72" name="Shape 72"/>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3" name="Shape 73"/>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4" name="Shape 74"/>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7" name="Shape 77"/>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8" name="Shape 78"/>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9" name="Shape 79"/>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77333" y="1498604"/>
            <a:ext cx="3854527" cy="1278465"/>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Trebuchet MS"/>
              <a:buNone/>
              <a:defRPr sz="20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2" name="Shape 82"/>
          <p:cNvSpPr txBox="1">
            <a:spLocks noGrp="1"/>
          </p:cNvSpPr>
          <p:nvPr>
            <p:ph type="body" idx="1"/>
          </p:nvPr>
        </p:nvSpPr>
        <p:spPr>
          <a:xfrm>
            <a:off x="4760460" y="514924"/>
            <a:ext cx="4513540" cy="5526437"/>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83" name="Shape 83"/>
          <p:cNvSpPr txBox="1">
            <a:spLocks noGrp="1"/>
          </p:cNvSpPr>
          <p:nvPr>
            <p:ph type="body" idx="2"/>
          </p:nvPr>
        </p:nvSpPr>
        <p:spPr>
          <a:xfrm>
            <a:off x="677333" y="2777068"/>
            <a:ext cx="3854527" cy="2584448"/>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1pPr>
            <a:lvl2pPr marL="457063" marR="0" lvl="1" indent="-12562"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2pPr>
            <a:lvl3pPr marL="914126" marR="0" lvl="2" indent="-12425"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3pPr>
            <a:lvl4pPr marL="1371189" marR="0" lvl="3" indent="-12288"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4pPr>
            <a:lvl5pPr marL="1828251" marR="0" lvl="4" indent="-12151"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5pPr>
            <a:lvl6pPr marL="2285314" marR="0" lvl="5" indent="-12013"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6pPr>
            <a:lvl7pPr marL="2742377" marR="0" lvl="6" indent="-11876"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7pPr>
            <a:lvl8pPr marL="3199440" marR="0" lvl="7" indent="-11739"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8pPr>
            <a:lvl9pPr marL="3656503" marR="0" lvl="8" indent="-11603"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9pPr>
          </a:lstStyle>
          <a:p>
            <a:endParaRPr/>
          </a:p>
        </p:txBody>
      </p:sp>
      <p:sp>
        <p:nvSpPr>
          <p:cNvPr id="84" name="Shape 84"/>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5" name="Shape 85"/>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6" name="Shape 86"/>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77333" y="4800600"/>
            <a:ext cx="8596667" cy="566737"/>
          </a:xfrm>
          <a:prstGeom prst="rect">
            <a:avLst/>
          </a:prstGeom>
          <a:noFill/>
          <a:ln>
            <a:noFill/>
          </a:ln>
        </p:spPr>
        <p:txBody>
          <a:bodyPr lIns="91425" tIns="91425" rIns="91425" bIns="91425" anchor="b" anchorCtr="0"/>
          <a:lstStyle>
            <a:lvl1pPr marL="0" marR="0" lvl="0" indent="0" algn="l" rtl="0">
              <a:spcBef>
                <a:spcPts val="0"/>
              </a:spcBef>
              <a:buClr>
                <a:schemeClr val="accent1"/>
              </a:buClr>
              <a:buFont typeface="Trebuchet MS"/>
              <a:buNone/>
              <a:defRPr sz="24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9" name="Shape 89"/>
          <p:cNvSpPr>
            <a:spLocks noGrp="1"/>
          </p:cNvSpPr>
          <p:nvPr>
            <p:ph type="pic" idx="2"/>
          </p:nvPr>
        </p:nvSpPr>
        <p:spPr>
          <a:xfrm>
            <a:off x="677333" y="609600"/>
            <a:ext cx="8596668" cy="3845718"/>
          </a:xfrm>
          <a:prstGeom prst="rect">
            <a:avLst/>
          </a:prstGeom>
          <a:noFill/>
          <a:ln>
            <a:noFill/>
          </a:ln>
        </p:spPr>
        <p:txBody>
          <a:bodyPr lIns="91425" tIns="91425" rIns="91425" bIns="91425" anchor="t" anchorCtr="0"/>
          <a:lstStyle>
            <a:lvl1pPr marL="0" marR="0" lvl="0" indent="0" algn="ctr"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0" name="Shape 90"/>
          <p:cNvSpPr txBox="1">
            <a:spLocks noGrp="1"/>
          </p:cNvSpPr>
          <p:nvPr>
            <p:ph type="body" idx="1"/>
          </p:nvPr>
        </p:nvSpPr>
        <p:spPr>
          <a:xfrm>
            <a:off x="677333" y="5367337"/>
            <a:ext cx="8596667" cy="674024"/>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9pPr>
          </a:lstStyle>
          <a:p>
            <a:endParaRPr/>
          </a:p>
        </p:txBody>
      </p:sp>
      <p:sp>
        <p:nvSpPr>
          <p:cNvPr id="91" name="Shape 91"/>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2" name="Shape 92"/>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3" name="Shape 93"/>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accent1"/>
                </a:solidFill>
                <a:latin typeface="Trebuchet MS"/>
                <a:ea typeface="Trebuchet MS"/>
                <a:cs typeface="Trebuchet MS"/>
                <a:sym typeface="Trebuchet MS"/>
              </a:rPr>
              <a:t>‹#›</a:t>
            </a:fld>
            <a:endParaRPr lang="en-US" sz="900">
              <a:solidFill>
                <a:schemeClr val="accent1"/>
              </a:solidFill>
              <a:latin typeface="Trebuchet MS"/>
              <a:ea typeface="Trebuchet MS"/>
              <a:cs typeface="Trebuchet MS"/>
              <a:sym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0" y="-8466"/>
            <a:ext cx="12192000" cy="6866467"/>
            <a:chOff x="0" y="-8466"/>
            <a:chExt cx="12192000" cy="6866467"/>
          </a:xfrm>
        </p:grpSpPr>
        <p:cxnSp>
          <p:nvCxnSpPr>
            <p:cNvPr id="11" name="Shape 11"/>
            <p:cNvCxnSpPr/>
            <p:nvPr/>
          </p:nvCxnSpPr>
          <p:spPr>
            <a:xfrm>
              <a:off x="9371011" y="0"/>
              <a:ext cx="1219199" cy="6858000"/>
            </a:xfrm>
            <a:prstGeom prst="straightConnector1">
              <a:avLst/>
            </a:prstGeom>
            <a:noFill/>
            <a:ln w="9525" cap="flat" cmpd="sng">
              <a:solidFill>
                <a:srgbClr val="BFBFBF"/>
              </a:solidFill>
              <a:prstDash val="solid"/>
              <a:round/>
              <a:headEnd type="none" w="med" len="med"/>
              <a:tailEnd type="none" w="med" len="med"/>
            </a:ln>
          </p:spPr>
        </p:cxnSp>
        <p:cxnSp>
          <p:nvCxnSpPr>
            <p:cNvPr id="12" name="Shape 12"/>
            <p:cNvCxnSpPr/>
            <p:nvPr/>
          </p:nvCxnSpPr>
          <p:spPr>
            <a:xfrm flipH="1">
              <a:off x="7425266" y="3681412"/>
              <a:ext cx="4763558" cy="3176586"/>
            </a:xfrm>
            <a:prstGeom prst="straightConnector1">
              <a:avLst/>
            </a:prstGeom>
            <a:noFill/>
            <a:ln w="9525" cap="flat" cmpd="sng">
              <a:solidFill>
                <a:srgbClr val="D8D8D8"/>
              </a:solidFill>
              <a:prstDash val="solid"/>
              <a:round/>
              <a:headEnd type="none" w="med" len="med"/>
              <a:tailEnd type="none" w="med" len="med"/>
            </a:ln>
          </p:spPr>
        </p:cxnSp>
        <p:sp>
          <p:nvSpPr>
            <p:cNvPr id="13" name="Shape 13"/>
            <p:cNvSpPr/>
            <p:nvPr/>
          </p:nvSpPr>
          <p:spPr>
            <a:xfrm>
              <a:off x="9181475" y="-8466"/>
              <a:ext cx="3007348" cy="6866467"/>
            </a:xfrm>
            <a:custGeom>
              <a:avLst/>
              <a:gdLst/>
              <a:ahLst/>
              <a:cxnLst/>
              <a:rect l="0" t="0" r="0" b="0"/>
              <a:pathLst>
                <a:path w="120000" h="120000" extrusionOk="0">
                  <a:moveTo>
                    <a:pt x="81621" y="0"/>
                  </a:moveTo>
                  <a:lnTo>
                    <a:pt x="120000" y="0"/>
                  </a:lnTo>
                  <a:lnTo>
                    <a:pt x="120000" y="119999"/>
                  </a:lnTo>
                  <a:lnTo>
                    <a:pt x="0" y="119999"/>
                  </a:lnTo>
                  <a:lnTo>
                    <a:pt x="81621" y="0"/>
                  </a:lnTo>
                  <a:close/>
                </a:path>
              </a:pathLst>
            </a:custGeom>
            <a:solidFill>
              <a:schemeClr val="accent1">
                <a:alpha val="29803"/>
              </a:schemeClr>
            </a:solidFill>
            <a:ln>
              <a:noFill/>
            </a:ln>
          </p:spPr>
        </p:sp>
        <p:sp>
          <p:nvSpPr>
            <p:cNvPr id="14" name="Shape 14"/>
            <p:cNvSpPr/>
            <p:nvPr/>
          </p:nvSpPr>
          <p:spPr>
            <a:xfrm>
              <a:off x="9603442" y="-8466"/>
              <a:ext cx="2588558" cy="6866467"/>
            </a:xfrm>
            <a:custGeom>
              <a:avLst/>
              <a:gdLst/>
              <a:ahLst/>
              <a:cxnLst/>
              <a:rect l="0" t="0" r="0" b="0"/>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5" name="Shape 15"/>
            <p:cNvSpPr/>
            <p:nvPr/>
          </p:nvSpPr>
          <p:spPr>
            <a:xfrm>
              <a:off x="8932332" y="3048000"/>
              <a:ext cx="3259667" cy="3809999"/>
            </a:xfrm>
            <a:prstGeom prst="triangle">
              <a:avLst>
                <a:gd name="adj" fmla="val 100000"/>
              </a:avLst>
            </a:prstGeom>
            <a:solidFill>
              <a:schemeClr val="accent2">
                <a:alpha val="71764"/>
              </a:schemeClr>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9334500" y="-8466"/>
              <a:ext cx="2854326" cy="6866467"/>
            </a:xfrm>
            <a:custGeom>
              <a:avLst/>
              <a:gdLst/>
              <a:ahLst/>
              <a:cxnLst/>
              <a:rect l="0" t="0" r="0" b="0"/>
              <a:pathLst>
                <a:path w="120000" h="120000" extrusionOk="0">
                  <a:moveTo>
                    <a:pt x="0" y="0"/>
                  </a:moveTo>
                  <a:lnTo>
                    <a:pt x="120000" y="0"/>
                  </a:lnTo>
                  <a:lnTo>
                    <a:pt x="120000" y="119999"/>
                  </a:lnTo>
                  <a:lnTo>
                    <a:pt x="103873" y="119999"/>
                  </a:lnTo>
                  <a:lnTo>
                    <a:pt x="0" y="0"/>
                  </a:lnTo>
                  <a:close/>
                </a:path>
              </a:pathLst>
            </a:custGeom>
            <a:solidFill>
              <a:srgbClr val="3F7818">
                <a:alpha val="69803"/>
              </a:srgbClr>
            </a:solidFill>
            <a:ln>
              <a:noFill/>
            </a:ln>
          </p:spPr>
        </p:sp>
        <p:sp>
          <p:nvSpPr>
            <p:cNvPr id="17" name="Shape 17"/>
            <p:cNvSpPr/>
            <p:nvPr/>
          </p:nvSpPr>
          <p:spPr>
            <a:xfrm>
              <a:off x="10898729" y="-8466"/>
              <a:ext cx="1290093" cy="6866467"/>
            </a:xfrm>
            <a:custGeom>
              <a:avLst/>
              <a:gdLst/>
              <a:ahLst/>
              <a:cxnLst/>
              <a:rect l="0" t="0" r="0" b="0"/>
              <a:pathLst>
                <a:path w="120000" h="120000" extrusionOk="0">
                  <a:moveTo>
                    <a:pt x="94852" y="0"/>
                  </a:moveTo>
                  <a:lnTo>
                    <a:pt x="120000" y="0"/>
                  </a:lnTo>
                  <a:lnTo>
                    <a:pt x="120000" y="120000"/>
                  </a:lnTo>
                  <a:lnTo>
                    <a:pt x="0" y="120000"/>
                  </a:lnTo>
                  <a:lnTo>
                    <a:pt x="94852" y="0"/>
                  </a:lnTo>
                  <a:close/>
                </a:path>
              </a:pathLst>
            </a:custGeom>
            <a:solidFill>
              <a:srgbClr val="BFE471">
                <a:alpha val="69803"/>
              </a:srgbClr>
            </a:solidFill>
            <a:ln>
              <a:noFill/>
            </a:ln>
          </p:spPr>
        </p:sp>
        <p:sp>
          <p:nvSpPr>
            <p:cNvPr id="18" name="Shape 18"/>
            <p:cNvSpPr/>
            <p:nvPr/>
          </p:nvSpPr>
          <p:spPr>
            <a:xfrm>
              <a:off x="10938999" y="-8466"/>
              <a:ext cx="1249825" cy="6866467"/>
            </a:xfrm>
            <a:custGeom>
              <a:avLst/>
              <a:gdLst/>
              <a:ahLst/>
              <a:cxnLst/>
              <a:rect l="0" t="0" r="0" b="0"/>
              <a:pathLst>
                <a:path w="120000" h="120000" extrusionOk="0">
                  <a:moveTo>
                    <a:pt x="0" y="0"/>
                  </a:moveTo>
                  <a:lnTo>
                    <a:pt x="120000" y="0"/>
                  </a:lnTo>
                  <a:lnTo>
                    <a:pt x="120000" y="120000"/>
                  </a:lnTo>
                  <a:lnTo>
                    <a:pt x="106515" y="120000"/>
                  </a:lnTo>
                  <a:lnTo>
                    <a:pt x="0" y="0"/>
                  </a:lnTo>
                  <a:close/>
                </a:path>
              </a:pathLst>
            </a:custGeom>
            <a:solidFill>
              <a:schemeClr val="accent1">
                <a:alpha val="64705"/>
              </a:schemeClr>
            </a:solidFill>
            <a:ln>
              <a:noFill/>
            </a:ln>
          </p:spPr>
        </p:sp>
        <p:sp>
          <p:nvSpPr>
            <p:cNvPr id="19" name="Shape 19"/>
            <p:cNvSpPr/>
            <p:nvPr/>
          </p:nvSpPr>
          <p:spPr>
            <a:xfrm>
              <a:off x="10371665" y="3589867"/>
              <a:ext cx="1817159" cy="3268132"/>
            </a:xfrm>
            <a:prstGeom prst="triangle">
              <a:avLst>
                <a:gd name="adj" fmla="val 100000"/>
              </a:avLst>
            </a:prstGeom>
            <a:solidFill>
              <a:schemeClr val="accent1">
                <a:alpha val="80000"/>
              </a:schemeClr>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4013200"/>
              <a:ext cx="448732" cy="2844800"/>
            </a:xfrm>
            <a:prstGeom prst="triangle">
              <a:avLst>
                <a:gd name="adj" fmla="val 0"/>
              </a:avLst>
            </a:prstGeom>
            <a:solidFill>
              <a:schemeClr val="accent1">
                <a:alpha val="84705"/>
              </a:schemeClr>
            </a:solidFill>
            <a:ln>
              <a:noFill/>
            </a:ln>
          </p:spPr>
          <p:txBody>
            <a:bodyPr lIns="91425" tIns="91425" rIns="91425" bIns="91425" anchor="ctr" anchorCtr="0">
              <a:noAutofit/>
            </a:bodyPr>
            <a:lstStyle/>
            <a:p>
              <a:pPr lvl="0">
                <a:spcBef>
                  <a:spcPts val="0"/>
                </a:spcBef>
                <a:buNone/>
              </a:pPr>
              <a:endParaRPr/>
            </a:p>
          </p:txBody>
        </p:sp>
      </p:grpSp>
      <p:sp>
        <p:nvSpPr>
          <p:cNvPr id="21" name="Shape 21"/>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Trebuchet MS"/>
              <a:buNone/>
              <a:defRPr sz="36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2" name="Shape 22"/>
          <p:cNvSpPr txBox="1">
            <a:spLocks noGrp="1"/>
          </p:cNvSpPr>
          <p:nvPr>
            <p:ph type="body" idx="1"/>
          </p:nvPr>
        </p:nvSpPr>
        <p:spPr>
          <a:xfrm>
            <a:off x="677333" y="2160589"/>
            <a:ext cx="8596668" cy="3880773"/>
          </a:xfrm>
          <a:prstGeom prst="rect">
            <a:avLst/>
          </a:prstGeom>
          <a:noFill/>
          <a:ln>
            <a:noFill/>
          </a:ln>
        </p:spPr>
        <p:txBody>
          <a:bodyPr lIns="91425" tIns="91425" rIns="91425" bIns="91425" anchor="t" anchorCtr="0"/>
          <a:lstStyle>
            <a:lvl1pPr marL="342900" marR="0" lvl="0" indent="-251459" algn="l" rtl="0">
              <a:spcBef>
                <a:spcPts val="1000"/>
              </a:spcBef>
              <a:spcAft>
                <a:spcPts val="0"/>
              </a:spcAft>
              <a:buClr>
                <a:schemeClr val="accent1"/>
              </a:buClr>
              <a:buSzPct val="79999"/>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204469" algn="l" rtl="0">
              <a:spcBef>
                <a:spcPts val="1000"/>
              </a:spcBef>
              <a:spcAft>
                <a:spcPts val="0"/>
              </a:spcAft>
              <a:buClr>
                <a:schemeClr val="accent1"/>
              </a:buClr>
              <a:buSzPct val="8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57480" algn="l" rtl="0">
              <a:spcBef>
                <a:spcPts val="1000"/>
              </a:spcBef>
              <a:spcAft>
                <a:spcPts val="0"/>
              </a:spcAft>
              <a:buClr>
                <a:schemeClr val="accent1"/>
              </a:buClr>
              <a:buSzPct val="8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67639"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67640" algn="l" rtl="0">
              <a:spcBef>
                <a:spcPts val="1000"/>
              </a:spcBef>
              <a:spcAft>
                <a:spcPts val="0"/>
              </a:spcAft>
              <a:buClr>
                <a:schemeClr val="accent1"/>
              </a:buClr>
              <a:buSzPct val="8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Shape 23"/>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Shape 24"/>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Shape 25"/>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accent1"/>
                </a:solidFill>
                <a:latin typeface="Trebuchet MS"/>
                <a:ea typeface="Trebuchet MS"/>
                <a:cs typeface="Trebuchet MS"/>
                <a:sym typeface="Trebuchet MS"/>
              </a:rPr>
              <a:t>‹#›</a:t>
            </a:fld>
            <a:endParaRPr lang="en-US" sz="900" b="0" i="0" u="none" strike="noStrike" cap="none">
              <a:solidFill>
                <a:schemeClr val="accent1"/>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ps.gov/plants/alien/fact/img/phau1-growing.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zottoli.wordpres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ctrTitle"/>
          </p:nvPr>
        </p:nvSpPr>
        <p:spPr>
          <a:xfrm>
            <a:off x="1507066" y="2928966"/>
            <a:ext cx="7766936" cy="1646301"/>
          </a:xfrm>
          <a:prstGeom prst="rect">
            <a:avLst/>
          </a:prstGeom>
          <a:noFill/>
          <a:ln>
            <a:noFill/>
          </a:ln>
        </p:spPr>
        <p:txBody>
          <a:bodyPr lIns="91425" tIns="45700" rIns="91425" bIns="45700" anchor="b" anchorCtr="0">
            <a:noAutofit/>
          </a:bodyPr>
          <a:lstStyle/>
          <a:p>
            <a:pPr marL="0" marR="0" lvl="0" indent="0" algn="r" rtl="0">
              <a:spcBef>
                <a:spcPts val="0"/>
              </a:spcBef>
              <a:buClr>
                <a:schemeClr val="accent1"/>
              </a:buClr>
              <a:buSzPct val="25000"/>
              <a:buFont typeface="Trebuchet MS"/>
              <a:buNone/>
            </a:pPr>
            <a:r>
              <a:rPr lang="en-US" sz="4800" b="0" i="1" u="none" strike="noStrike" cap="none">
                <a:solidFill>
                  <a:schemeClr val="accent1"/>
                </a:solidFill>
                <a:latin typeface="Trebuchet MS"/>
                <a:ea typeface="Trebuchet MS"/>
                <a:cs typeface="Trebuchet MS"/>
                <a:sym typeface="Trebuchet MS"/>
              </a:rPr>
              <a:t>Spartina alterniflora </a:t>
            </a:r>
            <a:r>
              <a:rPr lang="en-US" sz="4800" b="0" i="0" u="none" strike="noStrike" cap="none">
                <a:solidFill>
                  <a:schemeClr val="accent1"/>
                </a:solidFill>
                <a:latin typeface="Trebuchet MS"/>
                <a:ea typeface="Trebuchet MS"/>
                <a:cs typeface="Trebuchet MS"/>
                <a:sym typeface="Trebuchet MS"/>
              </a:rPr>
              <a:t>and </a:t>
            </a:r>
            <a:r>
              <a:rPr lang="en-US" sz="4800" b="0" i="1" u="none" strike="noStrike" cap="none">
                <a:solidFill>
                  <a:schemeClr val="accent1"/>
                </a:solidFill>
                <a:latin typeface="Trebuchet MS"/>
                <a:ea typeface="Trebuchet MS"/>
                <a:cs typeface="Trebuchet MS"/>
                <a:sym typeface="Trebuchet MS"/>
              </a:rPr>
              <a:t>Phragmites australis</a:t>
            </a:r>
            <a:r>
              <a:rPr lang="en-US" sz="4800" b="0" i="0" u="none" strike="noStrike" cap="none">
                <a:solidFill>
                  <a:schemeClr val="accent1"/>
                </a:solidFill>
                <a:latin typeface="Trebuchet MS"/>
                <a:ea typeface="Trebuchet MS"/>
                <a:cs typeface="Trebuchet MS"/>
                <a:sym typeface="Trebuchet MS"/>
              </a:rPr>
              <a:t>: </a:t>
            </a:r>
            <a:br>
              <a:rPr lang="en-US" sz="4800" b="0" i="0" u="none" strike="noStrike" cap="none">
                <a:solidFill>
                  <a:schemeClr val="accent1"/>
                </a:solidFill>
                <a:latin typeface="Trebuchet MS"/>
                <a:ea typeface="Trebuchet MS"/>
                <a:cs typeface="Trebuchet MS"/>
                <a:sym typeface="Trebuchet MS"/>
              </a:rPr>
            </a:br>
            <a:r>
              <a:rPr lang="en-US" sz="3600" b="0" i="0" u="none" strike="noStrike" cap="none">
                <a:solidFill>
                  <a:schemeClr val="accent1"/>
                </a:solidFill>
                <a:latin typeface="Trebuchet MS"/>
                <a:ea typeface="Trebuchet MS"/>
                <a:cs typeface="Trebuchet MS"/>
                <a:sym typeface="Trebuchet MS"/>
              </a:rPr>
              <a:t>Effects of Nutrients, Temperature, and Competition in Mesocosms</a:t>
            </a:r>
          </a:p>
        </p:txBody>
      </p:sp>
      <p:sp>
        <p:nvSpPr>
          <p:cNvPr id="148" name="Shape 148"/>
          <p:cNvSpPr txBox="1">
            <a:spLocks noGrp="1"/>
          </p:cNvSpPr>
          <p:nvPr>
            <p:ph type="subTitle" idx="1"/>
          </p:nvPr>
        </p:nvSpPr>
        <p:spPr>
          <a:xfrm>
            <a:off x="1507066" y="4575267"/>
            <a:ext cx="7766936" cy="109689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accent1"/>
              </a:buClr>
              <a:buSzPct val="25000"/>
              <a:buFont typeface="Noto Sans Symbols"/>
              <a:buNone/>
            </a:pPr>
            <a:r>
              <a:rPr lang="en-US" sz="1800" b="0" i="0" u="none" strike="noStrike" cap="none">
                <a:solidFill>
                  <a:srgbClr val="7F7F7F"/>
                </a:solidFill>
                <a:latin typeface="Trebuchet MS"/>
                <a:ea typeface="Trebuchet MS"/>
                <a:cs typeface="Trebuchet MS"/>
                <a:sym typeface="Trebuchet MS"/>
              </a:rPr>
              <a:t>Rene Legault						M.S. Biological Sciences Candidate, University of New England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Shape 210"/>
          <p:cNvPicPr preferRelativeResize="0"/>
          <p:nvPr/>
        </p:nvPicPr>
        <p:blipFill rotWithShape="1">
          <a:blip r:embed="rId3">
            <a:alphaModFix/>
          </a:blip>
          <a:srcRect/>
          <a:stretch/>
        </p:blipFill>
        <p:spPr>
          <a:xfrm>
            <a:off x="0" y="1194519"/>
            <a:ext cx="12192000" cy="44450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653372" y="0"/>
            <a:ext cx="11303503"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Trebuchet MS"/>
              <a:buNone/>
            </a:pPr>
            <a:r>
              <a:rPr lang="en-US" sz="1800" b="0" i="0" u="none" strike="noStrike" cap="none">
                <a:solidFill>
                  <a:schemeClr val="dk1"/>
                </a:solidFill>
                <a:latin typeface="Trebuchet MS"/>
                <a:ea typeface="Trebuchet MS"/>
                <a:cs typeface="Trebuchet MS"/>
                <a:sym typeface="Trebuchet MS"/>
              </a:rPr>
              <a:t>     No Nutrients						Low Nutrients						  High Nutrients</a:t>
            </a:r>
          </a:p>
        </p:txBody>
      </p:sp>
      <p:pic>
        <p:nvPicPr>
          <p:cNvPr id="216" name="Shape 216"/>
          <p:cNvPicPr preferRelativeResize="0">
            <a:picLocks noGrp="1"/>
          </p:cNvPicPr>
          <p:nvPr>
            <p:ph type="body" idx="1"/>
          </p:nvPr>
        </p:nvPicPr>
        <p:blipFill rotWithShape="1">
          <a:blip r:embed="rId3">
            <a:alphaModFix/>
          </a:blip>
          <a:srcRect t="9865" b="9864"/>
          <a:stretch/>
        </p:blipFill>
        <p:spPr>
          <a:xfrm rot="5400000">
            <a:off x="-1474224" y="2101574"/>
            <a:ext cx="6554132" cy="2958717"/>
          </a:xfrm>
          <a:prstGeom prst="rect">
            <a:avLst/>
          </a:prstGeom>
          <a:noFill/>
          <a:ln>
            <a:noFill/>
          </a:ln>
        </p:spPr>
      </p:pic>
      <p:pic>
        <p:nvPicPr>
          <p:cNvPr id="217" name="Shape 217"/>
          <p:cNvPicPr preferRelativeResize="0"/>
          <p:nvPr/>
        </p:nvPicPr>
        <p:blipFill rotWithShape="1">
          <a:blip r:embed="rId4">
            <a:alphaModFix/>
          </a:blip>
          <a:srcRect/>
          <a:stretch/>
        </p:blipFill>
        <p:spPr>
          <a:xfrm rot="5400000">
            <a:off x="6459053" y="1743563"/>
            <a:ext cx="6546476" cy="3682392"/>
          </a:xfrm>
          <a:prstGeom prst="rect">
            <a:avLst/>
          </a:prstGeom>
          <a:noFill/>
          <a:ln>
            <a:noFill/>
          </a:ln>
        </p:spPr>
      </p:pic>
      <p:pic>
        <p:nvPicPr>
          <p:cNvPr id="218" name="Shape 218"/>
          <p:cNvPicPr preferRelativeResize="0"/>
          <p:nvPr/>
        </p:nvPicPr>
        <p:blipFill rotWithShape="1">
          <a:blip r:embed="rId5">
            <a:alphaModFix/>
          </a:blip>
          <a:srcRect/>
          <a:stretch/>
        </p:blipFill>
        <p:spPr>
          <a:xfrm rot="5400000">
            <a:off x="2270027" y="1743527"/>
            <a:ext cx="6546524" cy="368242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Methods – Data Collection/Analysis</a:t>
            </a:r>
          </a:p>
        </p:txBody>
      </p:sp>
      <p:sp>
        <p:nvSpPr>
          <p:cNvPr id="224" name="Shape 224"/>
          <p:cNvSpPr txBox="1">
            <a:spLocks noGrp="1"/>
          </p:cNvSpPr>
          <p:nvPr>
            <p:ph type="body" idx="1"/>
          </p:nvPr>
        </p:nvSpPr>
        <p:spPr>
          <a:xfrm>
            <a:off x="677333" y="2160589"/>
            <a:ext cx="8596668" cy="388077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Monthly measurements were taken for each pot (n = 180).  Individual stems were measured for height and summed across each species for each pot.</a:t>
            </a:r>
          </a:p>
          <a:p>
            <a:pPr marL="0" marR="0" lvl="0" indent="0" algn="l" rtl="0">
              <a:spcBef>
                <a:spcPts val="1000"/>
              </a:spcBef>
              <a:spcAft>
                <a:spcPts val="0"/>
              </a:spcAft>
              <a:buClr>
                <a:schemeClr val="accent1"/>
              </a:buClr>
              <a:buSzPct val="25000"/>
              <a:buFont typeface="Noto Sans Symbols"/>
              <a:buNone/>
            </a:pPr>
            <a:endParaRPr sz="1800" b="0" i="0" u="none" strike="noStrike" cap="none">
              <a:solidFill>
                <a:srgbClr val="3F3F3F"/>
              </a:solidFill>
              <a:latin typeface="Trebuchet MS"/>
              <a:ea typeface="Trebuchet MS"/>
              <a:cs typeface="Trebuchet MS"/>
              <a:sym typeface="Trebuchet MS"/>
            </a:endParaRP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Plants were harvested at the end of season and are being analyzed for aboveground biomass.</a:t>
            </a:r>
          </a:p>
          <a:p>
            <a:pPr marL="0" marR="0" lvl="0" indent="0" algn="l" rtl="0">
              <a:spcBef>
                <a:spcPts val="1000"/>
              </a:spcBef>
              <a:spcAft>
                <a:spcPts val="0"/>
              </a:spcAft>
              <a:buClr>
                <a:schemeClr val="accent1"/>
              </a:buClr>
              <a:buSzPct val="25000"/>
              <a:buFont typeface="Noto Sans Symbols"/>
              <a:buNone/>
            </a:pPr>
            <a:endParaRPr sz="1800" b="0" i="0" u="none" strike="noStrike" cap="none">
              <a:solidFill>
                <a:srgbClr val="3F3F3F"/>
              </a:solidFill>
              <a:latin typeface="Trebuchet MS"/>
              <a:ea typeface="Trebuchet MS"/>
              <a:cs typeface="Trebuchet MS"/>
              <a:sym typeface="Trebuchet MS"/>
            </a:endParaRP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Analysis: Split-Plot Analysis of Variance using initial stem height as a covariate, measuring plant height as a response to nutrients, competition, and temperature, with both nutrients and temperature as blocking variables.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p:nvPr/>
        </p:nvSpPr>
        <p:spPr>
          <a:xfrm>
            <a:off x="838200" y="365126"/>
            <a:ext cx="10515599" cy="649288"/>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509">
                <a:solidFill>
                  <a:schemeClr val="accent1"/>
                </a:solidFill>
                <a:latin typeface="Trebuchet MS"/>
                <a:ea typeface="Trebuchet MS"/>
                <a:cs typeface="Trebuchet MS"/>
                <a:sym typeface="Trebuchet MS"/>
              </a:rPr>
              <a:t>Spartina – End of Season (October)</a:t>
            </a:r>
          </a:p>
        </p:txBody>
      </p:sp>
      <p:pic>
        <p:nvPicPr>
          <p:cNvPr id="231" name="Shape 231"/>
          <p:cNvPicPr preferRelativeResize="0"/>
          <p:nvPr/>
        </p:nvPicPr>
        <p:blipFill rotWithShape="1">
          <a:blip r:embed="rId3">
            <a:alphaModFix/>
          </a:blip>
          <a:srcRect/>
          <a:stretch/>
        </p:blipFill>
        <p:spPr>
          <a:xfrm>
            <a:off x="8246264" y="1282825"/>
            <a:ext cx="3953667" cy="4331668"/>
          </a:xfrm>
          <a:prstGeom prst="rect">
            <a:avLst/>
          </a:prstGeom>
          <a:noFill/>
          <a:ln>
            <a:noFill/>
          </a:ln>
        </p:spPr>
      </p:pic>
      <p:pic>
        <p:nvPicPr>
          <p:cNvPr id="232" name="Shape 232"/>
          <p:cNvPicPr preferRelativeResize="0"/>
          <p:nvPr/>
        </p:nvPicPr>
        <p:blipFill rotWithShape="1">
          <a:blip r:embed="rId4">
            <a:alphaModFix/>
          </a:blip>
          <a:srcRect/>
          <a:stretch/>
        </p:blipFill>
        <p:spPr>
          <a:xfrm>
            <a:off x="4085826" y="1282826"/>
            <a:ext cx="4071938" cy="4331520"/>
          </a:xfrm>
          <a:prstGeom prst="rect">
            <a:avLst/>
          </a:prstGeom>
          <a:noFill/>
          <a:ln>
            <a:noFill/>
          </a:ln>
        </p:spPr>
      </p:pic>
      <p:sp>
        <p:nvSpPr>
          <p:cNvPr id="233" name="Shape 233"/>
          <p:cNvSpPr txBox="1"/>
          <p:nvPr/>
        </p:nvSpPr>
        <p:spPr>
          <a:xfrm>
            <a:off x="4623226" y="1854221"/>
            <a:ext cx="2063931" cy="6617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1">
                <a:solidFill>
                  <a:schemeClr val="dk1"/>
                </a:solidFill>
                <a:latin typeface="Trebuchet MS"/>
                <a:ea typeface="Trebuchet MS"/>
                <a:cs typeface="Trebuchet MS"/>
                <a:sym typeface="Trebuchet MS"/>
              </a:rPr>
              <a:t>Significant Effects:</a:t>
            </a:r>
          </a:p>
          <a:p>
            <a:pPr marL="0" marR="0" lvl="0" indent="0" algn="l" rtl="0">
              <a:spcBef>
                <a:spcPts val="0"/>
              </a:spcBef>
              <a:buSzPct val="25000"/>
              <a:buNone/>
            </a:pPr>
            <a:r>
              <a:rPr lang="en-US" sz="900">
                <a:solidFill>
                  <a:schemeClr val="dk1"/>
                </a:solidFill>
                <a:latin typeface="Trebuchet MS"/>
                <a:ea typeface="Trebuchet MS"/>
                <a:cs typeface="Trebuchet MS"/>
                <a:sym typeface="Trebuchet MS"/>
              </a:rPr>
              <a:t>No Comp &gt; Comp (p &lt; 0.001)</a:t>
            </a:r>
          </a:p>
          <a:p>
            <a:pPr marL="0" marR="0" lvl="0" indent="0" algn="l" rtl="0">
              <a:spcBef>
                <a:spcPts val="0"/>
              </a:spcBef>
              <a:buSzPct val="25000"/>
              <a:buNone/>
            </a:pPr>
            <a:r>
              <a:rPr lang="en-US" sz="900">
                <a:solidFill>
                  <a:schemeClr val="dk1"/>
                </a:solidFill>
                <a:latin typeface="Trebuchet MS"/>
                <a:ea typeface="Trebuchet MS"/>
                <a:cs typeface="Trebuchet MS"/>
                <a:sym typeface="Trebuchet MS"/>
              </a:rPr>
              <a:t>Elevated &gt; Ambient (p &lt; 0.01)</a:t>
            </a:r>
          </a:p>
          <a:p>
            <a:pPr marL="0" marR="0" lvl="0" indent="0" algn="l" rtl="0">
              <a:spcBef>
                <a:spcPts val="0"/>
              </a:spcBef>
              <a:buSzPct val="25000"/>
              <a:buNone/>
            </a:pPr>
            <a:r>
              <a:rPr lang="en-US" sz="900">
                <a:solidFill>
                  <a:schemeClr val="dk1"/>
                </a:solidFill>
                <a:latin typeface="Trebuchet MS"/>
                <a:ea typeface="Trebuchet MS"/>
                <a:cs typeface="Trebuchet MS"/>
                <a:sym typeface="Trebuchet MS"/>
              </a:rPr>
              <a:t>No interaction</a:t>
            </a:r>
          </a:p>
        </p:txBody>
      </p:sp>
      <p:sp>
        <p:nvSpPr>
          <p:cNvPr id="234" name="Shape 234"/>
          <p:cNvSpPr txBox="1"/>
          <p:nvPr/>
        </p:nvSpPr>
        <p:spPr>
          <a:xfrm>
            <a:off x="8762603" y="1854221"/>
            <a:ext cx="2063931"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1">
                <a:solidFill>
                  <a:schemeClr val="dk1"/>
                </a:solidFill>
                <a:latin typeface="Trebuchet MS"/>
                <a:ea typeface="Trebuchet MS"/>
                <a:cs typeface="Trebuchet MS"/>
                <a:sym typeface="Trebuchet MS"/>
              </a:rPr>
              <a:t>Significant Effects:</a:t>
            </a:r>
          </a:p>
          <a:p>
            <a:pPr marL="0" marR="0" lvl="0" indent="0" algn="l" rtl="0">
              <a:spcBef>
                <a:spcPts val="0"/>
              </a:spcBef>
              <a:buSzPct val="25000"/>
              <a:buNone/>
            </a:pPr>
            <a:r>
              <a:rPr lang="en-US" sz="1000">
                <a:solidFill>
                  <a:schemeClr val="dk1"/>
                </a:solidFill>
                <a:latin typeface="Trebuchet MS"/>
                <a:ea typeface="Trebuchet MS"/>
                <a:cs typeface="Trebuchet MS"/>
                <a:sym typeface="Trebuchet MS"/>
              </a:rPr>
              <a:t>No Comp &gt; Comp (p &lt; 0.01)</a:t>
            </a:r>
          </a:p>
          <a:p>
            <a:pPr marL="0" marR="0" lvl="0" indent="0" algn="l" rtl="0">
              <a:spcBef>
                <a:spcPts val="0"/>
              </a:spcBef>
              <a:buSzPct val="25000"/>
              <a:buNone/>
            </a:pPr>
            <a:r>
              <a:rPr lang="en-US" sz="1000">
                <a:solidFill>
                  <a:schemeClr val="dk1"/>
                </a:solidFill>
                <a:latin typeface="Trebuchet MS"/>
                <a:ea typeface="Trebuchet MS"/>
                <a:cs typeface="Trebuchet MS"/>
                <a:sym typeface="Trebuchet MS"/>
              </a:rPr>
              <a:t>No Temperature effect</a:t>
            </a:r>
          </a:p>
          <a:p>
            <a:pPr marL="0" marR="0" lvl="0" indent="0" algn="l" rtl="0">
              <a:spcBef>
                <a:spcPts val="0"/>
              </a:spcBef>
              <a:buSzPct val="25000"/>
              <a:buNone/>
            </a:pPr>
            <a:r>
              <a:rPr lang="en-US" sz="1000">
                <a:solidFill>
                  <a:schemeClr val="dk1"/>
                </a:solidFill>
                <a:latin typeface="Trebuchet MS"/>
                <a:ea typeface="Trebuchet MS"/>
                <a:cs typeface="Trebuchet MS"/>
                <a:sym typeface="Trebuchet MS"/>
              </a:rPr>
              <a:t>No interaction effect</a:t>
            </a:r>
          </a:p>
        </p:txBody>
      </p:sp>
      <p:pic>
        <p:nvPicPr>
          <p:cNvPr id="235" name="Shape 235"/>
          <p:cNvPicPr preferRelativeResize="0">
            <a:picLocks noGrp="1"/>
          </p:cNvPicPr>
          <p:nvPr>
            <p:ph type="body" idx="1"/>
          </p:nvPr>
        </p:nvPicPr>
        <p:blipFill rotWithShape="1">
          <a:blip r:embed="rId5">
            <a:alphaModFix/>
          </a:blip>
          <a:srcRect l="-60421" r="-60421"/>
          <a:stretch/>
        </p:blipFill>
        <p:spPr>
          <a:xfrm>
            <a:off x="-2504008" y="1316429"/>
            <a:ext cx="9121637" cy="4269272"/>
          </a:xfrm>
          <a:prstGeom prst="rect">
            <a:avLst/>
          </a:prstGeom>
          <a:noFill/>
          <a:ln>
            <a:noFill/>
          </a:ln>
        </p:spPr>
      </p:pic>
      <p:sp>
        <p:nvSpPr>
          <p:cNvPr id="236" name="Shape 236"/>
          <p:cNvSpPr txBox="1"/>
          <p:nvPr/>
        </p:nvSpPr>
        <p:spPr>
          <a:xfrm>
            <a:off x="517570" y="1959250"/>
            <a:ext cx="2063931"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1">
                <a:solidFill>
                  <a:schemeClr val="dk1"/>
                </a:solidFill>
                <a:latin typeface="Trebuchet MS"/>
                <a:ea typeface="Trebuchet MS"/>
                <a:cs typeface="Trebuchet MS"/>
                <a:sym typeface="Trebuchet MS"/>
              </a:rPr>
              <a:t>Significant Effects:</a:t>
            </a:r>
          </a:p>
          <a:p>
            <a:pPr marL="0" marR="0" lvl="0" indent="0" algn="l" rtl="0">
              <a:spcBef>
                <a:spcPts val="0"/>
              </a:spcBef>
              <a:buSzPct val="25000"/>
              <a:buNone/>
            </a:pPr>
            <a:r>
              <a:rPr lang="en-US" sz="1000">
                <a:solidFill>
                  <a:schemeClr val="dk1"/>
                </a:solidFill>
                <a:latin typeface="Trebuchet MS"/>
                <a:ea typeface="Trebuchet MS"/>
                <a:cs typeface="Trebuchet MS"/>
                <a:sym typeface="Trebuchet MS"/>
              </a:rPr>
              <a:t>No Comp &gt; Comp (p &lt; 0.05)</a:t>
            </a:r>
          </a:p>
          <a:p>
            <a:pPr marL="0" marR="0" lvl="0" indent="0" algn="l" rtl="0">
              <a:spcBef>
                <a:spcPts val="0"/>
              </a:spcBef>
              <a:buSzPct val="25000"/>
              <a:buNone/>
            </a:pPr>
            <a:r>
              <a:rPr lang="en-US" sz="1000">
                <a:solidFill>
                  <a:schemeClr val="dk1"/>
                </a:solidFill>
                <a:latin typeface="Trebuchet MS"/>
                <a:ea typeface="Trebuchet MS"/>
                <a:cs typeface="Trebuchet MS"/>
                <a:sym typeface="Trebuchet MS"/>
              </a:rPr>
              <a:t>No temperature effect</a:t>
            </a:r>
          </a:p>
          <a:p>
            <a:pPr marL="0" marR="0" lvl="0" indent="0" algn="l" rtl="0">
              <a:spcBef>
                <a:spcPts val="0"/>
              </a:spcBef>
              <a:buSzPct val="25000"/>
              <a:buNone/>
            </a:pPr>
            <a:r>
              <a:rPr lang="en-US" sz="1000">
                <a:solidFill>
                  <a:schemeClr val="dk1"/>
                </a:solidFill>
                <a:latin typeface="Trebuchet MS"/>
                <a:ea typeface="Trebuchet MS"/>
                <a:cs typeface="Trebuchet MS"/>
                <a:sym typeface="Trebuchet MS"/>
              </a:rPr>
              <a:t>No interaction effect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77333" y="2160589"/>
            <a:ext cx="8596668" cy="388077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None/>
            </a:pPr>
            <a:endParaRPr sz="1800" b="0" i="0" u="none" strike="noStrike" cap="none">
              <a:solidFill>
                <a:srgbClr val="3F3F3F"/>
              </a:solidFill>
              <a:latin typeface="Trebuchet MS"/>
              <a:ea typeface="Trebuchet MS"/>
              <a:cs typeface="Trebuchet MS"/>
              <a:sym typeface="Trebuchet MS"/>
            </a:endParaRPr>
          </a:p>
        </p:txBody>
      </p:sp>
      <p:sp>
        <p:nvSpPr>
          <p:cNvPr id="243" name="Shape 243"/>
          <p:cNvSpPr txBox="1">
            <a:spLocks noGrp="1"/>
          </p:cNvSpPr>
          <p:nvPr>
            <p:ph type="title"/>
          </p:nvPr>
        </p:nvSpPr>
        <p:spPr>
          <a:xfrm>
            <a:off x="838200" y="365126"/>
            <a:ext cx="10515599" cy="706438"/>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Phragmites – End of Season (October)</a:t>
            </a:r>
          </a:p>
        </p:txBody>
      </p:sp>
      <p:pic>
        <p:nvPicPr>
          <p:cNvPr id="244" name="Shape 244"/>
          <p:cNvPicPr preferRelativeResize="0"/>
          <p:nvPr/>
        </p:nvPicPr>
        <p:blipFill rotWithShape="1">
          <a:blip r:embed="rId3">
            <a:alphaModFix/>
          </a:blip>
          <a:srcRect/>
          <a:stretch/>
        </p:blipFill>
        <p:spPr>
          <a:xfrm>
            <a:off x="8081961" y="1328737"/>
            <a:ext cx="4097582" cy="4748210"/>
          </a:xfrm>
          <a:prstGeom prst="rect">
            <a:avLst/>
          </a:prstGeom>
          <a:noFill/>
          <a:ln>
            <a:noFill/>
          </a:ln>
        </p:spPr>
      </p:pic>
      <p:pic>
        <p:nvPicPr>
          <p:cNvPr id="245" name="Shape 245"/>
          <p:cNvPicPr preferRelativeResize="0"/>
          <p:nvPr/>
        </p:nvPicPr>
        <p:blipFill rotWithShape="1">
          <a:blip r:embed="rId4">
            <a:alphaModFix/>
          </a:blip>
          <a:srcRect/>
          <a:stretch/>
        </p:blipFill>
        <p:spPr>
          <a:xfrm>
            <a:off x="0" y="1328737"/>
            <a:ext cx="4229100" cy="4900611"/>
          </a:xfrm>
          <a:prstGeom prst="rect">
            <a:avLst/>
          </a:prstGeom>
          <a:noFill/>
          <a:ln>
            <a:noFill/>
          </a:ln>
        </p:spPr>
      </p:pic>
      <p:pic>
        <p:nvPicPr>
          <p:cNvPr id="246" name="Shape 246"/>
          <p:cNvPicPr preferRelativeResize="0"/>
          <p:nvPr/>
        </p:nvPicPr>
        <p:blipFill rotWithShape="1">
          <a:blip r:embed="rId5">
            <a:alphaModFix/>
          </a:blip>
          <a:srcRect/>
          <a:stretch/>
        </p:blipFill>
        <p:spPr>
          <a:xfrm>
            <a:off x="4005262" y="1328737"/>
            <a:ext cx="4076699" cy="4898966"/>
          </a:xfrm>
          <a:prstGeom prst="rect">
            <a:avLst/>
          </a:prstGeom>
          <a:noFill/>
          <a:ln>
            <a:noFill/>
          </a:ln>
        </p:spPr>
      </p:pic>
      <p:sp>
        <p:nvSpPr>
          <p:cNvPr id="247" name="Shape 247"/>
          <p:cNvSpPr txBox="1"/>
          <p:nvPr/>
        </p:nvSpPr>
        <p:spPr>
          <a:xfrm>
            <a:off x="604435" y="1946849"/>
            <a:ext cx="2063931"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1">
                <a:solidFill>
                  <a:schemeClr val="dk1"/>
                </a:solidFill>
                <a:latin typeface="Trebuchet MS"/>
                <a:ea typeface="Trebuchet MS"/>
                <a:cs typeface="Trebuchet MS"/>
                <a:sym typeface="Trebuchet MS"/>
              </a:rPr>
              <a:t>Significant Effects:</a:t>
            </a:r>
          </a:p>
          <a:p>
            <a:pPr marL="0" marR="0" lvl="0" indent="0" algn="l" rtl="0">
              <a:spcBef>
                <a:spcPts val="0"/>
              </a:spcBef>
              <a:buSzPct val="25000"/>
              <a:buNone/>
            </a:pPr>
            <a:r>
              <a:rPr lang="en-US" sz="1000">
                <a:solidFill>
                  <a:schemeClr val="dk1"/>
                </a:solidFill>
                <a:latin typeface="Trebuchet MS"/>
                <a:ea typeface="Trebuchet MS"/>
                <a:cs typeface="Trebuchet MS"/>
                <a:sym typeface="Trebuchet MS"/>
              </a:rPr>
              <a:t>No Comp &gt; Comp (p &lt; 0.001)</a:t>
            </a:r>
          </a:p>
          <a:p>
            <a:pPr marL="0" marR="0" lvl="0" indent="0" algn="l" rtl="0">
              <a:spcBef>
                <a:spcPts val="0"/>
              </a:spcBef>
              <a:buSzPct val="25000"/>
              <a:buNone/>
            </a:pPr>
            <a:r>
              <a:rPr lang="en-US" sz="1000">
                <a:solidFill>
                  <a:schemeClr val="dk1"/>
                </a:solidFill>
                <a:latin typeface="Trebuchet MS"/>
                <a:ea typeface="Trebuchet MS"/>
                <a:cs typeface="Trebuchet MS"/>
                <a:sym typeface="Trebuchet MS"/>
              </a:rPr>
              <a:t>No Temperature effect</a:t>
            </a:r>
          </a:p>
          <a:p>
            <a:pPr marL="0" marR="0" lvl="0" indent="0" algn="l" rtl="0">
              <a:spcBef>
                <a:spcPts val="0"/>
              </a:spcBef>
              <a:buSzPct val="25000"/>
              <a:buNone/>
            </a:pPr>
            <a:r>
              <a:rPr lang="en-US" sz="1000">
                <a:solidFill>
                  <a:schemeClr val="dk1"/>
                </a:solidFill>
                <a:latin typeface="Trebuchet MS"/>
                <a:ea typeface="Trebuchet MS"/>
                <a:cs typeface="Trebuchet MS"/>
                <a:sym typeface="Trebuchet MS"/>
              </a:rPr>
              <a:t>No interaction</a:t>
            </a:r>
          </a:p>
        </p:txBody>
      </p:sp>
      <p:sp>
        <p:nvSpPr>
          <p:cNvPr id="248" name="Shape 248"/>
          <p:cNvSpPr txBox="1"/>
          <p:nvPr/>
        </p:nvSpPr>
        <p:spPr>
          <a:xfrm>
            <a:off x="4534030" y="1946849"/>
            <a:ext cx="2063931"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1">
                <a:solidFill>
                  <a:schemeClr val="dk1"/>
                </a:solidFill>
                <a:latin typeface="Trebuchet MS"/>
                <a:ea typeface="Trebuchet MS"/>
                <a:cs typeface="Trebuchet MS"/>
                <a:sym typeface="Trebuchet MS"/>
              </a:rPr>
              <a:t>Significant Effects:</a:t>
            </a:r>
          </a:p>
          <a:p>
            <a:pPr marL="0" marR="0" lvl="0" indent="0" algn="l" rtl="0">
              <a:spcBef>
                <a:spcPts val="0"/>
              </a:spcBef>
              <a:buSzPct val="25000"/>
              <a:buNone/>
            </a:pPr>
            <a:r>
              <a:rPr lang="en-US" sz="1000">
                <a:solidFill>
                  <a:schemeClr val="dk1"/>
                </a:solidFill>
                <a:latin typeface="Trebuchet MS"/>
                <a:ea typeface="Trebuchet MS"/>
                <a:cs typeface="Trebuchet MS"/>
                <a:sym typeface="Trebuchet MS"/>
              </a:rPr>
              <a:t>No Comp &gt; Comp (p &lt; 0.05)</a:t>
            </a:r>
          </a:p>
          <a:p>
            <a:pPr marL="0" marR="0" lvl="0" indent="0" algn="l" rtl="0">
              <a:spcBef>
                <a:spcPts val="0"/>
              </a:spcBef>
              <a:buSzPct val="25000"/>
              <a:buNone/>
            </a:pPr>
            <a:r>
              <a:rPr lang="en-US" sz="1000">
                <a:solidFill>
                  <a:schemeClr val="dk1"/>
                </a:solidFill>
                <a:latin typeface="Trebuchet MS"/>
                <a:ea typeface="Trebuchet MS"/>
                <a:cs typeface="Trebuchet MS"/>
                <a:sym typeface="Trebuchet MS"/>
              </a:rPr>
              <a:t>No Temperature effect</a:t>
            </a:r>
          </a:p>
          <a:p>
            <a:pPr marL="0" marR="0" lvl="0" indent="0" algn="l" rtl="0">
              <a:spcBef>
                <a:spcPts val="0"/>
              </a:spcBef>
              <a:buSzPct val="25000"/>
              <a:buNone/>
            </a:pPr>
            <a:r>
              <a:rPr lang="en-US" sz="1000">
                <a:solidFill>
                  <a:schemeClr val="dk1"/>
                </a:solidFill>
                <a:latin typeface="Trebuchet MS"/>
                <a:ea typeface="Trebuchet MS"/>
                <a:cs typeface="Trebuchet MS"/>
                <a:sym typeface="Trebuchet MS"/>
              </a:rPr>
              <a:t>No interaction</a:t>
            </a:r>
          </a:p>
        </p:txBody>
      </p:sp>
      <p:sp>
        <p:nvSpPr>
          <p:cNvPr id="249" name="Shape 249"/>
          <p:cNvSpPr txBox="1"/>
          <p:nvPr/>
        </p:nvSpPr>
        <p:spPr>
          <a:xfrm>
            <a:off x="8633738" y="1946849"/>
            <a:ext cx="2063931"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1" i="1">
                <a:solidFill>
                  <a:schemeClr val="dk1"/>
                </a:solidFill>
                <a:latin typeface="Trebuchet MS"/>
                <a:ea typeface="Trebuchet MS"/>
                <a:cs typeface="Trebuchet MS"/>
                <a:sym typeface="Trebuchet MS"/>
              </a:rPr>
              <a:t>Significant Effects:</a:t>
            </a:r>
          </a:p>
          <a:p>
            <a:pPr marL="0" marR="0" lvl="0" indent="0" algn="l" rtl="0">
              <a:spcBef>
                <a:spcPts val="0"/>
              </a:spcBef>
              <a:buSzPct val="25000"/>
              <a:buNone/>
            </a:pPr>
            <a:r>
              <a:rPr lang="en-US" sz="1000">
                <a:solidFill>
                  <a:schemeClr val="dk1"/>
                </a:solidFill>
                <a:latin typeface="Trebuchet MS"/>
                <a:ea typeface="Trebuchet MS"/>
                <a:cs typeface="Trebuchet MS"/>
                <a:sym typeface="Trebuchet MS"/>
              </a:rPr>
              <a:t>No effects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Conclusions &amp; What’s Next?</a:t>
            </a:r>
          </a:p>
        </p:txBody>
      </p:sp>
      <p:sp>
        <p:nvSpPr>
          <p:cNvPr id="256" name="Shape 256"/>
          <p:cNvSpPr txBox="1">
            <a:spLocks noGrp="1"/>
          </p:cNvSpPr>
          <p:nvPr>
            <p:ph type="body" idx="1"/>
          </p:nvPr>
        </p:nvSpPr>
        <p:spPr>
          <a:xfrm>
            <a:off x="677333" y="1382888"/>
            <a:ext cx="8596668" cy="465847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Conclusions: </a:t>
            </a:r>
          </a:p>
          <a:p>
            <a:pPr marL="742950" marR="0" lvl="1" indent="-285750" algn="l" rtl="0">
              <a:spcBef>
                <a:spcPts val="1000"/>
              </a:spcBef>
              <a:spcAft>
                <a:spcPts val="0"/>
              </a:spcAft>
              <a:buClr>
                <a:schemeClr val="accent1"/>
              </a:buClr>
              <a:buSzPct val="80000"/>
              <a:buFont typeface="Noto Sans Symbols"/>
              <a:buChar char="●"/>
            </a:pPr>
            <a:r>
              <a:rPr lang="en-US" sz="1600" b="0" i="1" u="none" strike="noStrike" cap="none">
                <a:solidFill>
                  <a:srgbClr val="3F3F3F"/>
                </a:solidFill>
                <a:latin typeface="Trebuchet MS"/>
                <a:ea typeface="Trebuchet MS"/>
                <a:cs typeface="Trebuchet MS"/>
                <a:sym typeface="Trebuchet MS"/>
              </a:rPr>
              <a:t>Phragmites</a:t>
            </a:r>
            <a:r>
              <a:rPr lang="en-US" sz="1600" b="0" i="0" u="none" strike="noStrike" cap="none">
                <a:solidFill>
                  <a:srgbClr val="3F3F3F"/>
                </a:solidFill>
                <a:latin typeface="Trebuchet MS"/>
                <a:ea typeface="Trebuchet MS"/>
                <a:cs typeface="Trebuchet MS"/>
                <a:sym typeface="Trebuchet MS"/>
              </a:rPr>
              <a:t>’ resilient reputation is well-deserved.</a:t>
            </a:r>
          </a:p>
          <a:p>
            <a:pPr marL="742950" marR="0" lvl="1" indent="-285750" algn="l" rtl="0">
              <a:spcBef>
                <a:spcPts val="1000"/>
              </a:spcBef>
              <a:spcAft>
                <a:spcPts val="0"/>
              </a:spcAft>
              <a:buClr>
                <a:schemeClr val="accent1"/>
              </a:buClr>
              <a:buSzPct val="80000"/>
              <a:buFont typeface="Noto Sans Symbols"/>
              <a:buChar char="●"/>
            </a:pPr>
            <a:r>
              <a:rPr lang="en-US" sz="1600" b="0" i="1" u="none" strike="noStrike" cap="none">
                <a:solidFill>
                  <a:srgbClr val="3F3F3F"/>
                </a:solidFill>
                <a:latin typeface="Trebuchet MS"/>
                <a:ea typeface="Trebuchet MS"/>
                <a:cs typeface="Trebuchet MS"/>
                <a:sym typeface="Trebuchet MS"/>
              </a:rPr>
              <a:t>Spartina</a:t>
            </a:r>
            <a:r>
              <a:rPr lang="en-US" sz="1600" b="0" i="0" u="none" strike="noStrike" cap="none">
                <a:solidFill>
                  <a:srgbClr val="3F3F3F"/>
                </a:solidFill>
                <a:latin typeface="Trebuchet MS"/>
                <a:ea typeface="Trebuchet MS"/>
                <a:cs typeface="Trebuchet MS"/>
                <a:sym typeface="Trebuchet MS"/>
              </a:rPr>
              <a:t> competition did also affect </a:t>
            </a:r>
            <a:r>
              <a:rPr lang="en-US" sz="1600" b="0" i="1" u="none" strike="noStrike" cap="none">
                <a:solidFill>
                  <a:srgbClr val="3F3F3F"/>
                </a:solidFill>
                <a:latin typeface="Trebuchet MS"/>
                <a:ea typeface="Trebuchet MS"/>
                <a:cs typeface="Trebuchet MS"/>
                <a:sym typeface="Trebuchet MS"/>
              </a:rPr>
              <a:t>Phragmites </a:t>
            </a:r>
            <a:r>
              <a:rPr lang="en-US" sz="1600" b="0" i="0" u="none" strike="noStrike" cap="none">
                <a:solidFill>
                  <a:srgbClr val="3F3F3F"/>
                </a:solidFill>
                <a:latin typeface="Trebuchet MS"/>
                <a:ea typeface="Trebuchet MS"/>
                <a:cs typeface="Trebuchet MS"/>
                <a:sym typeface="Trebuchet MS"/>
              </a:rPr>
              <a:t>growth at lower nutrient loading levels, suggesting that it may be able to compete and keep its dominance in the low marsh.</a:t>
            </a:r>
          </a:p>
          <a:p>
            <a:pPr marL="457200" marR="0" lvl="1" indent="0" algn="l" rtl="0">
              <a:spcBef>
                <a:spcPts val="1000"/>
              </a:spcBef>
              <a:spcAft>
                <a:spcPts val="0"/>
              </a:spcAft>
              <a:buClr>
                <a:schemeClr val="accent1"/>
              </a:buClr>
              <a:buSzPct val="25000"/>
              <a:buFont typeface="Noto Sans Symbols"/>
              <a:buNone/>
            </a:pPr>
            <a:endParaRPr sz="1600" b="0" i="1" u="none" strike="noStrike" cap="none">
              <a:solidFill>
                <a:srgbClr val="3F3F3F"/>
              </a:solidFill>
              <a:latin typeface="Trebuchet MS"/>
              <a:ea typeface="Trebuchet MS"/>
              <a:cs typeface="Trebuchet MS"/>
              <a:sym typeface="Trebuchet MS"/>
            </a:endParaRP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Using this information, salt marsh management can be prioritized to differentiate marshes with varying levels of eutrophication as more susceptible to </a:t>
            </a:r>
            <a:r>
              <a:rPr lang="en-US" sz="1800" b="0" i="1" u="none" strike="noStrike" cap="none">
                <a:solidFill>
                  <a:srgbClr val="3F3F3F"/>
                </a:solidFill>
                <a:latin typeface="Trebuchet MS"/>
                <a:ea typeface="Trebuchet MS"/>
                <a:cs typeface="Trebuchet MS"/>
                <a:sym typeface="Trebuchet MS"/>
              </a:rPr>
              <a:t>Phragmites </a:t>
            </a:r>
            <a:r>
              <a:rPr lang="en-US" sz="1800" b="0" i="0" u="none" strike="noStrike" cap="none">
                <a:solidFill>
                  <a:srgbClr val="3F3F3F"/>
                </a:solidFill>
                <a:latin typeface="Trebuchet MS"/>
                <a:ea typeface="Trebuchet MS"/>
                <a:cs typeface="Trebuchet MS"/>
                <a:sym typeface="Trebuchet MS"/>
              </a:rPr>
              <a:t>invasion, while more natural conditions may (hopefully) favor </a:t>
            </a:r>
            <a:r>
              <a:rPr lang="en-US" sz="1800" b="0" i="1" u="none" strike="noStrike" cap="none">
                <a:solidFill>
                  <a:srgbClr val="3F3F3F"/>
                </a:solidFill>
                <a:latin typeface="Trebuchet MS"/>
                <a:ea typeface="Trebuchet MS"/>
                <a:cs typeface="Trebuchet MS"/>
                <a:sym typeface="Trebuchet MS"/>
              </a:rPr>
              <a:t>Spartina alterniflora</a:t>
            </a:r>
            <a:r>
              <a:rPr lang="en-US" sz="1800" b="0" i="0" u="none" strike="noStrike" cap="none">
                <a:solidFill>
                  <a:srgbClr val="3F3F3F"/>
                </a:solidFill>
                <a:latin typeface="Trebuchet MS"/>
                <a:ea typeface="Trebuchet MS"/>
                <a:cs typeface="Trebuchet MS"/>
                <a:sym typeface="Trebuchet MS"/>
              </a:rPr>
              <a:t>.</a:t>
            </a:r>
          </a:p>
          <a:p>
            <a:pPr marL="342900" marR="0" lvl="0" indent="-342900" algn="l" rtl="0">
              <a:spcBef>
                <a:spcPts val="1000"/>
              </a:spcBef>
              <a:spcAft>
                <a:spcPts val="0"/>
              </a:spcAft>
              <a:buClr>
                <a:schemeClr val="accent1"/>
              </a:buClr>
              <a:buSzPct val="79999"/>
              <a:buFont typeface="Noto Sans Symbols"/>
              <a:buNone/>
            </a:pPr>
            <a:endParaRPr sz="1800" b="0" i="0" u="none" strike="noStrike" cap="none">
              <a:solidFill>
                <a:srgbClr val="3F3F3F"/>
              </a:solidFill>
              <a:latin typeface="Trebuchet MS"/>
              <a:ea typeface="Trebuchet MS"/>
              <a:cs typeface="Trebuchet MS"/>
              <a:sym typeface="Trebuchet MS"/>
            </a:endParaRP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Data from one more growing season will be collected and analyzed to bolster existing results, as well as the addition of belowground biomass to response variables.</a:t>
            </a:r>
          </a:p>
          <a:p>
            <a:pPr marL="342900" marR="0" lvl="0" indent="-342900" algn="l" rtl="0">
              <a:spcBef>
                <a:spcPts val="1000"/>
              </a:spcBef>
              <a:spcAft>
                <a:spcPts val="0"/>
              </a:spcAft>
              <a:buClr>
                <a:schemeClr val="accent1"/>
              </a:buClr>
              <a:buSzPct val="79999"/>
              <a:buFont typeface="Noto Sans Symbols"/>
              <a:buNone/>
            </a:pPr>
            <a:endParaRPr sz="1800" b="0" i="0" u="none" strike="noStrike" cap="none">
              <a:solidFill>
                <a:srgbClr val="3F3F3F"/>
              </a:solidFill>
              <a:latin typeface="Trebuchet MS"/>
              <a:ea typeface="Trebuchet MS"/>
              <a:cs typeface="Trebuchet MS"/>
              <a:sym typeface="Trebuchet MS"/>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677333" y="609600"/>
            <a:ext cx="8596668" cy="614082"/>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240" b="0" i="0" u="none" strike="noStrike" cap="none">
                <a:solidFill>
                  <a:schemeClr val="accent1"/>
                </a:solidFill>
                <a:latin typeface="Trebuchet MS"/>
                <a:ea typeface="Trebuchet MS"/>
                <a:cs typeface="Trebuchet MS"/>
                <a:sym typeface="Trebuchet MS"/>
              </a:rPr>
              <a:t>References</a:t>
            </a:r>
          </a:p>
        </p:txBody>
      </p:sp>
      <p:sp>
        <p:nvSpPr>
          <p:cNvPr id="262" name="Shape 262"/>
          <p:cNvSpPr txBox="1">
            <a:spLocks noGrp="1"/>
          </p:cNvSpPr>
          <p:nvPr>
            <p:ph type="body" idx="1"/>
          </p:nvPr>
        </p:nvSpPr>
        <p:spPr>
          <a:xfrm>
            <a:off x="677333" y="1223683"/>
            <a:ext cx="8596668" cy="481768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80000"/>
              <a:buFont typeface="Noto Sans Symbols"/>
              <a:buChar char="●"/>
            </a:pPr>
            <a:r>
              <a:rPr lang="en-US" sz="1400" b="0" i="0" u="none" strike="noStrike" cap="none">
                <a:solidFill>
                  <a:srgbClr val="3F3F3F"/>
                </a:solidFill>
                <a:latin typeface="Trebuchet MS"/>
                <a:ea typeface="Trebuchet MS"/>
                <a:cs typeface="Trebuchet MS"/>
                <a:sym typeface="Trebuchet MS"/>
              </a:rPr>
              <a:t>McCormick MK, Kettenring KM, Baron HM, Whigham DF. 2010. Spread of invasive </a:t>
            </a:r>
            <a:r>
              <a:rPr lang="en-US" sz="1400" b="0" i="1" u="none" strike="noStrike" cap="none">
                <a:solidFill>
                  <a:srgbClr val="3F3F3F"/>
                </a:solidFill>
                <a:latin typeface="Trebuchet MS"/>
                <a:ea typeface="Trebuchet MS"/>
                <a:cs typeface="Trebuchet MS"/>
                <a:sym typeface="Trebuchet MS"/>
              </a:rPr>
              <a:t>Phragmites australis</a:t>
            </a:r>
            <a:r>
              <a:rPr lang="en-US" sz="1400" b="0" i="0" u="none" strike="noStrike" cap="none">
                <a:solidFill>
                  <a:srgbClr val="3F3F3F"/>
                </a:solidFill>
                <a:latin typeface="Trebuchet MS"/>
                <a:ea typeface="Trebuchet MS"/>
                <a:cs typeface="Trebuchet MS"/>
                <a:sym typeface="Trebuchet MS"/>
              </a:rPr>
              <a:t> in estuaries with differing degrees of development: genetic patterns, Allee effects and interpretation. Journal of Ecology 98: 1369-1378.</a:t>
            </a:r>
          </a:p>
          <a:p>
            <a:pPr marL="342900" marR="0" lvl="0" indent="-342900" algn="l" rtl="0">
              <a:spcBef>
                <a:spcPts val="1000"/>
              </a:spcBef>
              <a:spcAft>
                <a:spcPts val="0"/>
              </a:spcAft>
              <a:buClr>
                <a:schemeClr val="accent1"/>
              </a:buClr>
              <a:buSzPct val="80000"/>
              <a:buFont typeface="Noto Sans Symbols"/>
              <a:buChar char="●"/>
            </a:pPr>
            <a:r>
              <a:rPr lang="en-US" sz="1400" b="0" i="0" u="none" strike="noStrike" cap="none">
                <a:solidFill>
                  <a:srgbClr val="3F3F3F"/>
                </a:solidFill>
                <a:latin typeface="Trebuchet MS"/>
                <a:ea typeface="Trebuchet MS"/>
                <a:cs typeface="Trebuchet MS"/>
                <a:sym typeface="Trebuchet MS"/>
              </a:rPr>
              <a:t>Saltonstall K. 2002. Cryptic invasion by a non-native genotype of the common reed, </a:t>
            </a:r>
            <a:r>
              <a:rPr lang="en-US" sz="1400" b="0" i="1" u="none" strike="noStrike" cap="none">
                <a:solidFill>
                  <a:srgbClr val="3F3F3F"/>
                </a:solidFill>
                <a:latin typeface="Trebuchet MS"/>
                <a:ea typeface="Trebuchet MS"/>
                <a:cs typeface="Trebuchet MS"/>
                <a:sym typeface="Trebuchet MS"/>
              </a:rPr>
              <a:t>	Phragmites australis</a:t>
            </a:r>
            <a:r>
              <a:rPr lang="en-US" sz="1400" b="0" i="0" u="none" strike="noStrike" cap="none">
                <a:solidFill>
                  <a:srgbClr val="3F3F3F"/>
                </a:solidFill>
                <a:latin typeface="Trebuchet MS"/>
                <a:ea typeface="Trebuchet MS"/>
                <a:cs typeface="Trebuchet MS"/>
                <a:sym typeface="Trebuchet MS"/>
              </a:rPr>
              <a:t>, into North America. Proceedings of the National Academy of Sciences of the United States of America 99: 2445-2449.</a:t>
            </a:r>
          </a:p>
          <a:p>
            <a:pPr marL="342900" marR="0" lvl="0" indent="-342900" algn="l" rtl="0">
              <a:spcBef>
                <a:spcPts val="1000"/>
              </a:spcBef>
              <a:spcAft>
                <a:spcPts val="0"/>
              </a:spcAft>
              <a:buClr>
                <a:schemeClr val="accent1"/>
              </a:buClr>
              <a:buSzPct val="80000"/>
              <a:buFont typeface="Noto Sans Symbols"/>
              <a:buChar char="●"/>
            </a:pPr>
            <a:r>
              <a:rPr lang="en-US" sz="1400" b="0" i="0" u="none" strike="noStrike" cap="none">
                <a:solidFill>
                  <a:srgbClr val="3F3F3F"/>
                </a:solidFill>
                <a:latin typeface="Trebuchet MS"/>
                <a:ea typeface="Trebuchet MS"/>
                <a:cs typeface="Trebuchet MS"/>
                <a:sym typeface="Trebuchet MS"/>
              </a:rPr>
              <a:t>Saltonstall K. 2010. Common Reed. Plant Conservation Alliance’s Alien Plant Working Group [Internet]. Available from: </a:t>
            </a:r>
            <a:r>
              <a:rPr lang="en-US" sz="1400" b="0" i="0" u="sng" strike="noStrike" cap="none">
                <a:solidFill>
                  <a:schemeClr val="hlink"/>
                </a:solidFill>
                <a:latin typeface="Trebuchet MS"/>
                <a:ea typeface="Trebuchet MS"/>
                <a:cs typeface="Trebuchet MS"/>
                <a:sym typeface="Trebuchet MS"/>
                <a:hlinkClick r:id="rId3"/>
              </a:rPr>
              <a:t>http://www.nps.gov/plants/alien/fact/img/phau1-growing.jpg</a:t>
            </a:r>
          </a:p>
          <a:p>
            <a:pPr marL="342900" marR="0" lvl="0" indent="-342900" algn="l" rtl="0">
              <a:spcBef>
                <a:spcPts val="1000"/>
              </a:spcBef>
              <a:spcAft>
                <a:spcPts val="0"/>
              </a:spcAft>
              <a:buClr>
                <a:schemeClr val="accent1"/>
              </a:buClr>
              <a:buSzPct val="80000"/>
              <a:buFont typeface="Noto Sans Symbols"/>
              <a:buChar char="●"/>
            </a:pPr>
            <a:r>
              <a:rPr lang="en-US" sz="1400" b="0" i="0" u="none" strike="noStrike" cap="none">
                <a:solidFill>
                  <a:srgbClr val="3F3F3F"/>
                </a:solidFill>
                <a:latin typeface="Trebuchet MS"/>
                <a:ea typeface="Trebuchet MS"/>
                <a:cs typeface="Trebuchet MS"/>
                <a:sym typeface="Trebuchet MS"/>
              </a:rPr>
              <a:t>Zottoli R. 2011. Salt Water Marshes in Mid-Coast Maine [Internet]. Available from: 		</a:t>
            </a:r>
            <a:r>
              <a:rPr lang="en-US" sz="1400" b="0" i="0" u="sng" strike="noStrike" cap="none">
                <a:solidFill>
                  <a:schemeClr val="hlink"/>
                </a:solidFill>
                <a:latin typeface="Trebuchet MS"/>
                <a:ea typeface="Trebuchet MS"/>
                <a:cs typeface="Trebuchet MS"/>
                <a:sym typeface="Trebuchet MS"/>
                <a:hlinkClick r:id="rId4"/>
              </a:rPr>
              <a:t>https://zottoli.wordpress.com/</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Meet The Plants: </a:t>
            </a:r>
            <a:r>
              <a:rPr lang="en-US" sz="3600" b="0" i="1" u="none" strike="noStrike" cap="none">
                <a:solidFill>
                  <a:schemeClr val="accent1"/>
                </a:solidFill>
                <a:latin typeface="Trebuchet MS"/>
                <a:ea typeface="Trebuchet MS"/>
                <a:cs typeface="Trebuchet MS"/>
                <a:sym typeface="Trebuchet MS"/>
              </a:rPr>
              <a:t>Spartina alterniflora</a:t>
            </a:r>
          </a:p>
        </p:txBody>
      </p:sp>
      <p:pic>
        <p:nvPicPr>
          <p:cNvPr id="155" name="Shape 155"/>
          <p:cNvPicPr preferRelativeResize="0">
            <a:picLocks noGrp="1"/>
          </p:cNvPicPr>
          <p:nvPr>
            <p:ph type="body" idx="1"/>
          </p:nvPr>
        </p:nvPicPr>
        <p:blipFill rotWithShape="1">
          <a:blip r:embed="rId3">
            <a:alphaModFix/>
          </a:blip>
          <a:srcRect t="19898" b="19897"/>
          <a:stretch/>
        </p:blipFill>
        <p:spPr>
          <a:xfrm>
            <a:off x="794564" y="1436076"/>
            <a:ext cx="7583071" cy="3901899"/>
          </a:xfrm>
          <a:prstGeom prst="rect">
            <a:avLst/>
          </a:prstGeom>
          <a:noFill/>
          <a:ln>
            <a:noFill/>
          </a:ln>
        </p:spPr>
      </p:pic>
      <p:sp>
        <p:nvSpPr>
          <p:cNvPr id="156" name="Shape 156"/>
          <p:cNvSpPr txBox="1"/>
          <p:nvPr/>
        </p:nvSpPr>
        <p:spPr>
          <a:xfrm>
            <a:off x="7170614" y="5324230"/>
            <a:ext cx="2305539" cy="30777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a:solidFill>
                  <a:schemeClr val="dk1"/>
                </a:solidFill>
                <a:latin typeface="Trebuchet MS"/>
                <a:ea typeface="Trebuchet MS"/>
                <a:cs typeface="Trebuchet MS"/>
                <a:sym typeface="Trebuchet MS"/>
              </a:rPr>
              <a:t>(Zottoli 2011)</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The Problem – </a:t>
            </a:r>
            <a:r>
              <a:rPr lang="en-US" sz="3600" b="0" i="1" u="none" strike="noStrike" cap="none">
                <a:solidFill>
                  <a:schemeClr val="accent1"/>
                </a:solidFill>
                <a:latin typeface="Trebuchet MS"/>
                <a:ea typeface="Trebuchet MS"/>
                <a:cs typeface="Trebuchet MS"/>
                <a:sym typeface="Trebuchet MS"/>
              </a:rPr>
              <a:t>Phragmites australis</a:t>
            </a:r>
          </a:p>
        </p:txBody>
      </p:sp>
      <p:pic>
        <p:nvPicPr>
          <p:cNvPr id="163" name="Shape 163"/>
          <p:cNvPicPr preferRelativeResize="0">
            <a:picLocks noGrp="1"/>
          </p:cNvPicPr>
          <p:nvPr>
            <p:ph type="body" idx="1"/>
          </p:nvPr>
        </p:nvPicPr>
        <p:blipFill rotWithShape="1">
          <a:blip r:embed="rId3">
            <a:alphaModFix/>
          </a:blip>
          <a:srcRect/>
          <a:stretch/>
        </p:blipFill>
        <p:spPr>
          <a:xfrm>
            <a:off x="829741" y="1243105"/>
            <a:ext cx="7996019" cy="5164731"/>
          </a:xfrm>
          <a:prstGeom prst="rect">
            <a:avLst/>
          </a:prstGeom>
          <a:noFill/>
          <a:ln>
            <a:noFill/>
          </a:ln>
        </p:spPr>
      </p:pic>
      <p:sp>
        <p:nvSpPr>
          <p:cNvPr id="164" name="Shape 164"/>
          <p:cNvSpPr txBox="1"/>
          <p:nvPr/>
        </p:nvSpPr>
        <p:spPr>
          <a:xfrm>
            <a:off x="829741" y="6407837"/>
            <a:ext cx="7996019" cy="3077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a:solidFill>
                  <a:schemeClr val="dk1"/>
                </a:solidFill>
                <a:latin typeface="Trebuchet MS"/>
                <a:ea typeface="Trebuchet MS"/>
                <a:cs typeface="Trebuchet MS"/>
                <a:sym typeface="Trebuchet MS"/>
              </a:rPr>
              <a:t>(Saltonstall 2010)</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Background – </a:t>
            </a:r>
            <a:r>
              <a:rPr lang="en-US" sz="3600" b="0" i="1" u="none" strike="noStrike" cap="none">
                <a:solidFill>
                  <a:schemeClr val="accent1"/>
                </a:solidFill>
                <a:latin typeface="Trebuchet MS"/>
                <a:ea typeface="Trebuchet MS"/>
                <a:cs typeface="Trebuchet MS"/>
                <a:sym typeface="Trebuchet MS"/>
              </a:rPr>
              <a:t>Phragmites australis</a:t>
            </a:r>
          </a:p>
        </p:txBody>
      </p:sp>
      <p:sp>
        <p:nvSpPr>
          <p:cNvPr id="171" name="Shape 171"/>
          <p:cNvSpPr txBox="1">
            <a:spLocks noGrp="1"/>
          </p:cNvSpPr>
          <p:nvPr>
            <p:ph type="body" idx="1"/>
          </p:nvPr>
        </p:nvSpPr>
        <p:spPr>
          <a:xfrm>
            <a:off x="677333" y="2160589"/>
            <a:ext cx="8596668" cy="388077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80000"/>
              <a:buFont typeface="Noto Sans Symbols"/>
              <a:buChar char="●"/>
            </a:pPr>
            <a:r>
              <a:rPr lang="en-US" sz="2000" b="0" i="1" u="none" strike="noStrike" cap="none">
                <a:solidFill>
                  <a:srgbClr val="3F3F3F"/>
                </a:solidFill>
                <a:latin typeface="Trebuchet MS"/>
                <a:ea typeface="Trebuchet MS"/>
                <a:cs typeface="Trebuchet MS"/>
                <a:sym typeface="Trebuchet MS"/>
              </a:rPr>
              <a:t>Phragmites australis </a:t>
            </a:r>
            <a:r>
              <a:rPr lang="en-US" sz="2000" b="0" i="0" u="none" strike="noStrike" cap="none">
                <a:solidFill>
                  <a:srgbClr val="3F3F3F"/>
                </a:solidFill>
                <a:latin typeface="Trebuchet MS"/>
                <a:ea typeface="Trebuchet MS"/>
                <a:cs typeface="Trebuchet MS"/>
                <a:sym typeface="Trebuchet MS"/>
              </a:rPr>
              <a:t>is a widespread perennial grass, known as the common reed.</a:t>
            </a:r>
          </a:p>
          <a:p>
            <a:pPr marL="342900" marR="0" lvl="0" indent="-342900" algn="l" rtl="0">
              <a:spcBef>
                <a:spcPts val="1000"/>
              </a:spcBef>
              <a:spcAft>
                <a:spcPts val="0"/>
              </a:spcAft>
              <a:buClr>
                <a:schemeClr val="accent1"/>
              </a:buClr>
              <a:buSzPct val="80000"/>
              <a:buFont typeface="Noto Sans Symbols"/>
              <a:buChar char="●"/>
            </a:pPr>
            <a:r>
              <a:rPr lang="en-US" sz="2000" b="0" i="0" u="none" strike="noStrike" cap="none">
                <a:solidFill>
                  <a:srgbClr val="3F3F3F"/>
                </a:solidFill>
                <a:latin typeface="Trebuchet MS"/>
                <a:ea typeface="Trebuchet MS"/>
                <a:cs typeface="Trebuchet MS"/>
                <a:sym typeface="Trebuchet MS"/>
              </a:rPr>
              <a:t>This non-native genotype has exhibited “higher photosynthetic rates, greater biomass production, earlier emergence from rhizomes, higher salt tolerance, and a greater ability to respond to higher nutrients” than its native counterpart (Kettenring &amp; Mock 2012).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1" u="none" strike="noStrike" cap="none">
                <a:solidFill>
                  <a:schemeClr val="accent1"/>
                </a:solidFill>
                <a:latin typeface="Trebuchet MS"/>
                <a:ea typeface="Trebuchet MS"/>
                <a:cs typeface="Trebuchet MS"/>
                <a:sym typeface="Trebuchet MS"/>
              </a:rPr>
              <a:t>Phragmites </a:t>
            </a:r>
            <a:r>
              <a:rPr lang="en-US" sz="3600" b="0" i="0" u="none" strike="noStrike" cap="none">
                <a:solidFill>
                  <a:schemeClr val="accent1"/>
                </a:solidFill>
                <a:latin typeface="Trebuchet MS"/>
                <a:ea typeface="Trebuchet MS"/>
                <a:cs typeface="Trebuchet MS"/>
                <a:sym typeface="Trebuchet MS"/>
              </a:rPr>
              <a:t>in New England Marshes</a:t>
            </a:r>
          </a:p>
        </p:txBody>
      </p:sp>
      <p:sp>
        <p:nvSpPr>
          <p:cNvPr id="178" name="Shape 178"/>
          <p:cNvSpPr txBox="1">
            <a:spLocks noGrp="1"/>
          </p:cNvSpPr>
          <p:nvPr>
            <p:ph type="body" idx="1"/>
          </p:nvPr>
        </p:nvSpPr>
        <p:spPr>
          <a:xfrm>
            <a:off x="677333" y="2160589"/>
            <a:ext cx="4056031" cy="388077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Char char="●"/>
            </a:pPr>
            <a:r>
              <a:rPr lang="en-US" sz="1800" b="0" i="1" u="none" strike="noStrike" cap="none">
                <a:solidFill>
                  <a:srgbClr val="3F3F3F"/>
                </a:solidFill>
                <a:latin typeface="Trebuchet MS"/>
                <a:ea typeface="Trebuchet MS"/>
                <a:cs typeface="Trebuchet MS"/>
                <a:sym typeface="Trebuchet MS"/>
              </a:rPr>
              <a:t>Phragmites</a:t>
            </a:r>
            <a:r>
              <a:rPr lang="en-US" sz="1800" b="0" i="0" u="none" strike="noStrike" cap="none">
                <a:solidFill>
                  <a:srgbClr val="3F3F3F"/>
                </a:solidFill>
                <a:latin typeface="Trebuchet MS"/>
                <a:ea typeface="Trebuchet MS"/>
                <a:cs typeface="Trebuchet MS"/>
                <a:sym typeface="Trebuchet MS"/>
              </a:rPr>
              <a:t> is abundantly present in New England from roadside ditches, freshwater wetlands, and tidal marshes.</a:t>
            </a: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In salt marshes, </a:t>
            </a:r>
            <a:r>
              <a:rPr lang="en-US" sz="1800" b="0" i="1" u="none" strike="noStrike" cap="none">
                <a:solidFill>
                  <a:srgbClr val="3F3F3F"/>
                </a:solidFill>
                <a:latin typeface="Trebuchet MS"/>
                <a:ea typeface="Trebuchet MS"/>
                <a:cs typeface="Trebuchet MS"/>
                <a:sym typeface="Trebuchet MS"/>
              </a:rPr>
              <a:t>Phragmites </a:t>
            </a:r>
            <a:r>
              <a:rPr lang="en-US" sz="1800" b="0" i="0" u="none" strike="noStrike" cap="none">
                <a:solidFill>
                  <a:srgbClr val="3F3F3F"/>
                </a:solidFill>
                <a:latin typeface="Trebuchet MS"/>
                <a:ea typeface="Trebuchet MS"/>
                <a:cs typeface="Trebuchet MS"/>
                <a:sym typeface="Trebuchet MS"/>
              </a:rPr>
              <a:t>is already well-established in the high marsh zone, outcompeting native plants, such as </a:t>
            </a:r>
            <a:r>
              <a:rPr lang="en-US" sz="1800" b="0" i="1" u="none" strike="noStrike" cap="none">
                <a:solidFill>
                  <a:srgbClr val="3F3F3F"/>
                </a:solidFill>
                <a:latin typeface="Trebuchet MS"/>
                <a:ea typeface="Trebuchet MS"/>
                <a:cs typeface="Trebuchet MS"/>
                <a:sym typeface="Trebuchet MS"/>
              </a:rPr>
              <a:t>Spartina patens</a:t>
            </a:r>
            <a:r>
              <a:rPr lang="en-US" sz="1800" b="0" i="0" u="none" strike="noStrike" cap="none">
                <a:solidFill>
                  <a:srgbClr val="3F3F3F"/>
                </a:solidFill>
                <a:latin typeface="Trebuchet MS"/>
                <a:ea typeface="Trebuchet MS"/>
                <a:cs typeface="Trebuchet MS"/>
                <a:sym typeface="Trebuchet MS"/>
              </a:rPr>
              <a:t>.</a:t>
            </a: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Through establishment in the high marsh, </a:t>
            </a:r>
            <a:r>
              <a:rPr lang="en-US" sz="1800" b="0" i="1" u="none" strike="noStrike" cap="none">
                <a:solidFill>
                  <a:srgbClr val="3F3F3F"/>
                </a:solidFill>
                <a:latin typeface="Trebuchet MS"/>
                <a:ea typeface="Trebuchet MS"/>
                <a:cs typeface="Trebuchet MS"/>
                <a:sym typeface="Trebuchet MS"/>
              </a:rPr>
              <a:t>Phragmites</a:t>
            </a:r>
            <a:r>
              <a:rPr lang="en-US" sz="1800" b="0" i="0" u="none" strike="noStrike" cap="none">
                <a:solidFill>
                  <a:srgbClr val="3F3F3F"/>
                </a:solidFill>
                <a:latin typeface="Trebuchet MS"/>
                <a:ea typeface="Trebuchet MS"/>
                <a:cs typeface="Trebuchet MS"/>
                <a:sym typeface="Trebuchet MS"/>
              </a:rPr>
              <a:t> can spread vegetatively into the lower zone.</a:t>
            </a:r>
          </a:p>
          <a:p>
            <a:pPr marL="342900" marR="0" lvl="0" indent="-342900" algn="l" rtl="0">
              <a:spcBef>
                <a:spcPts val="1000"/>
              </a:spcBef>
              <a:spcAft>
                <a:spcPts val="0"/>
              </a:spcAft>
              <a:buClr>
                <a:schemeClr val="accent1"/>
              </a:buClr>
              <a:buSzPct val="79999"/>
              <a:buFont typeface="Noto Sans Symbols"/>
              <a:buNone/>
            </a:pPr>
            <a:endParaRPr sz="1800" b="0" i="0" u="none" strike="noStrike" cap="none">
              <a:solidFill>
                <a:srgbClr val="3F3F3F"/>
              </a:solidFill>
              <a:latin typeface="Trebuchet MS"/>
              <a:ea typeface="Trebuchet MS"/>
              <a:cs typeface="Trebuchet MS"/>
              <a:sym typeface="Trebuchet MS"/>
            </a:endParaRPr>
          </a:p>
        </p:txBody>
      </p:sp>
      <p:pic>
        <p:nvPicPr>
          <p:cNvPr id="179" name="Shape 179"/>
          <p:cNvPicPr preferRelativeResize="0"/>
          <p:nvPr/>
        </p:nvPicPr>
        <p:blipFill rotWithShape="1">
          <a:blip r:embed="rId3">
            <a:alphaModFix/>
          </a:blip>
          <a:srcRect l="28975" t="-3327" r="31267"/>
          <a:stretch/>
        </p:blipFill>
        <p:spPr>
          <a:xfrm>
            <a:off x="4975667" y="1011891"/>
            <a:ext cx="3966881" cy="584610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Questions</a:t>
            </a:r>
          </a:p>
        </p:txBody>
      </p:sp>
      <p:sp>
        <p:nvSpPr>
          <p:cNvPr id="185" name="Shape 185"/>
          <p:cNvSpPr txBox="1">
            <a:spLocks noGrp="1"/>
          </p:cNvSpPr>
          <p:nvPr>
            <p:ph type="body" idx="1"/>
          </p:nvPr>
        </p:nvSpPr>
        <p:spPr>
          <a:xfrm>
            <a:off x="677333" y="2160589"/>
            <a:ext cx="8596668" cy="388077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With sea-level rise forcing low marsh zones to accrete sediments or migrate landward, and </a:t>
            </a:r>
            <a:r>
              <a:rPr lang="en-US" sz="1800" b="0" i="1" u="none" strike="noStrike" cap="none">
                <a:solidFill>
                  <a:srgbClr val="3F3F3F"/>
                </a:solidFill>
                <a:latin typeface="Trebuchet MS"/>
                <a:ea typeface="Trebuchet MS"/>
                <a:cs typeface="Trebuchet MS"/>
                <a:sym typeface="Trebuchet MS"/>
              </a:rPr>
              <a:t>Phragmites australis</a:t>
            </a:r>
            <a:r>
              <a:rPr lang="en-US" sz="1800" b="0" i="0" u="none" strike="noStrike" cap="none">
                <a:solidFill>
                  <a:srgbClr val="3F3F3F"/>
                </a:solidFill>
                <a:latin typeface="Trebuchet MS"/>
                <a:ea typeface="Trebuchet MS"/>
                <a:cs typeface="Trebuchet MS"/>
                <a:sym typeface="Trebuchet MS"/>
              </a:rPr>
              <a:t> spreading further into low marshes, how does competition affect species diversity within marsh zones?</a:t>
            </a:r>
          </a:p>
          <a:p>
            <a:pPr marL="0" marR="0" lvl="0" indent="0" algn="l" rtl="0">
              <a:spcBef>
                <a:spcPts val="1000"/>
              </a:spcBef>
              <a:spcAft>
                <a:spcPts val="0"/>
              </a:spcAft>
              <a:buClr>
                <a:schemeClr val="accent1"/>
              </a:buClr>
              <a:buSzPct val="25000"/>
              <a:buFont typeface="Noto Sans Symbols"/>
              <a:buNone/>
            </a:pPr>
            <a:endParaRPr sz="1800" b="0" i="0" u="none" strike="noStrike" cap="none">
              <a:solidFill>
                <a:srgbClr val="3F3F3F"/>
              </a:solidFill>
              <a:latin typeface="Trebuchet MS"/>
              <a:ea typeface="Trebuchet MS"/>
              <a:cs typeface="Trebuchet MS"/>
              <a:sym typeface="Trebuchet MS"/>
            </a:endParaRP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How do increasing global temperatures affect salt marsh plant species’ growth?</a:t>
            </a:r>
          </a:p>
          <a:p>
            <a:pPr marL="0" marR="0" lvl="0" indent="0" algn="l" rtl="0">
              <a:spcBef>
                <a:spcPts val="1000"/>
              </a:spcBef>
              <a:spcAft>
                <a:spcPts val="0"/>
              </a:spcAft>
              <a:buClr>
                <a:schemeClr val="accent1"/>
              </a:buClr>
              <a:buSzPct val="25000"/>
              <a:buFont typeface="Noto Sans Symbols"/>
              <a:buNone/>
            </a:pPr>
            <a:endParaRPr sz="1800" b="0" i="0" u="none" strike="noStrike" cap="none">
              <a:solidFill>
                <a:srgbClr val="3F3F3F"/>
              </a:solidFill>
              <a:latin typeface="Trebuchet MS"/>
              <a:ea typeface="Trebuchet MS"/>
              <a:cs typeface="Trebuchet MS"/>
              <a:sym typeface="Trebuchet MS"/>
            </a:endParaRP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What effect, if any, does increased nutrient loading have on competition between salt marsh plant species?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Methods</a:t>
            </a:r>
          </a:p>
        </p:txBody>
      </p:sp>
      <p:sp>
        <p:nvSpPr>
          <p:cNvPr id="191" name="Shape 191"/>
          <p:cNvSpPr txBox="1">
            <a:spLocks noGrp="1"/>
          </p:cNvSpPr>
          <p:nvPr>
            <p:ph type="body" idx="1"/>
          </p:nvPr>
        </p:nvSpPr>
        <p:spPr>
          <a:xfrm>
            <a:off x="677333" y="1425388"/>
            <a:ext cx="6637865" cy="4615974"/>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80000"/>
              <a:buFont typeface="Noto Sans Symbols"/>
              <a:buChar char="●"/>
            </a:pPr>
            <a:r>
              <a:rPr lang="en-US" sz="2000" b="0" i="0" u="sng" strike="noStrike" cap="none">
                <a:solidFill>
                  <a:srgbClr val="3F3F3F"/>
                </a:solidFill>
                <a:latin typeface="Trebuchet MS"/>
                <a:ea typeface="Trebuchet MS"/>
                <a:cs typeface="Trebuchet MS"/>
                <a:sym typeface="Trebuchet MS"/>
              </a:rPr>
              <a:t>Plant Collection</a:t>
            </a:r>
          </a:p>
          <a:p>
            <a:pPr marL="0" marR="0" lvl="0" indent="0" algn="l" rtl="0">
              <a:spcBef>
                <a:spcPts val="1000"/>
              </a:spcBef>
              <a:spcAft>
                <a:spcPts val="0"/>
              </a:spcAft>
              <a:buClr>
                <a:schemeClr val="accent1"/>
              </a:buClr>
              <a:buSzPct val="25000"/>
              <a:buFont typeface="Noto Sans Symbols"/>
              <a:buNone/>
            </a:pPr>
            <a:endParaRPr sz="2000" b="0" i="0" u="sng" strike="noStrike" cap="none">
              <a:solidFill>
                <a:srgbClr val="3F3F3F"/>
              </a:solidFill>
              <a:latin typeface="Trebuchet MS"/>
              <a:ea typeface="Trebuchet MS"/>
              <a:cs typeface="Trebuchet MS"/>
              <a:sym typeface="Trebuchet MS"/>
            </a:endParaRPr>
          </a:p>
          <a:p>
            <a:pPr marL="742950" marR="0" lvl="1" indent="-285750" algn="l" rtl="0">
              <a:spcBef>
                <a:spcPts val="1000"/>
              </a:spcBef>
              <a:spcAft>
                <a:spcPts val="0"/>
              </a:spcAft>
              <a:buClr>
                <a:schemeClr val="accent1"/>
              </a:buClr>
              <a:buSzPct val="80000"/>
              <a:buFont typeface="Noto Sans Symbols"/>
              <a:buChar char="●"/>
            </a:pPr>
            <a:r>
              <a:rPr lang="en-US" sz="2000" b="0" i="1" u="none" strike="noStrike" cap="none">
                <a:solidFill>
                  <a:srgbClr val="3F3F3F"/>
                </a:solidFill>
                <a:latin typeface="Trebuchet MS"/>
                <a:ea typeface="Trebuchet MS"/>
                <a:cs typeface="Trebuchet MS"/>
                <a:sym typeface="Trebuchet MS"/>
              </a:rPr>
              <a:t>Spartina alterniflora </a:t>
            </a:r>
            <a:r>
              <a:rPr lang="en-US" sz="2000" b="0" i="0" u="none" strike="noStrike" cap="none">
                <a:solidFill>
                  <a:srgbClr val="3F3F3F"/>
                </a:solidFill>
                <a:latin typeface="Trebuchet MS"/>
                <a:ea typeface="Trebuchet MS"/>
                <a:cs typeface="Trebuchet MS"/>
                <a:sym typeface="Trebuchet MS"/>
              </a:rPr>
              <a:t>– Collected from The Great Bay in New Hampshire</a:t>
            </a:r>
          </a:p>
          <a:p>
            <a:pPr marL="1143000" marR="0" lvl="2" indent="-228600" algn="l" rtl="0">
              <a:spcBef>
                <a:spcPts val="1000"/>
              </a:spcBef>
              <a:spcAft>
                <a:spcPts val="0"/>
              </a:spcAft>
              <a:buClr>
                <a:schemeClr val="accent1"/>
              </a:buClr>
              <a:buSzPct val="80000"/>
              <a:buFont typeface="Noto Sans Symbols"/>
              <a:buChar char="●"/>
            </a:pPr>
            <a:r>
              <a:rPr lang="en-US" sz="1600" b="0" i="0" u="none" strike="noStrike" cap="none">
                <a:solidFill>
                  <a:srgbClr val="3F3F3F"/>
                </a:solidFill>
                <a:latin typeface="Trebuchet MS"/>
                <a:ea typeface="Trebuchet MS"/>
                <a:cs typeface="Trebuchet MS"/>
                <a:sym typeface="Trebuchet MS"/>
              </a:rPr>
              <a:t>Soil cores with intact stems (n=5) were collected and transplanted into pots (11”D x 24”H).</a:t>
            </a:r>
          </a:p>
          <a:p>
            <a:pPr marL="914400" marR="0" lvl="2" indent="0" algn="l" rtl="0">
              <a:spcBef>
                <a:spcPts val="1000"/>
              </a:spcBef>
              <a:spcAft>
                <a:spcPts val="0"/>
              </a:spcAft>
              <a:buClr>
                <a:schemeClr val="accent1"/>
              </a:buClr>
              <a:buSzPct val="25000"/>
              <a:buFont typeface="Noto Sans Symbols"/>
              <a:buNone/>
            </a:pPr>
            <a:endParaRPr sz="1600" b="0" i="0" u="none" strike="noStrike" cap="none">
              <a:solidFill>
                <a:srgbClr val="3F3F3F"/>
              </a:solidFill>
              <a:latin typeface="Trebuchet MS"/>
              <a:ea typeface="Trebuchet MS"/>
              <a:cs typeface="Trebuchet MS"/>
              <a:sym typeface="Trebuchet MS"/>
            </a:endParaRPr>
          </a:p>
          <a:p>
            <a:pPr marL="742950" marR="0" lvl="1" indent="-285750" algn="l" rtl="0">
              <a:spcBef>
                <a:spcPts val="1000"/>
              </a:spcBef>
              <a:spcAft>
                <a:spcPts val="0"/>
              </a:spcAft>
              <a:buClr>
                <a:schemeClr val="accent1"/>
              </a:buClr>
              <a:buSzPct val="80000"/>
              <a:buFont typeface="Noto Sans Symbols"/>
              <a:buChar char="●"/>
            </a:pPr>
            <a:r>
              <a:rPr lang="en-US" sz="2000" b="0" i="1" u="none" strike="noStrike" cap="none">
                <a:solidFill>
                  <a:srgbClr val="3F3F3F"/>
                </a:solidFill>
                <a:latin typeface="Trebuchet MS"/>
                <a:ea typeface="Trebuchet MS"/>
                <a:cs typeface="Trebuchet MS"/>
                <a:sym typeface="Trebuchet MS"/>
              </a:rPr>
              <a:t>Phagmites australis</a:t>
            </a:r>
            <a:r>
              <a:rPr lang="en-US" sz="2000" b="0" i="0" u="none" strike="noStrike" cap="none">
                <a:solidFill>
                  <a:srgbClr val="3F3F3F"/>
                </a:solidFill>
                <a:latin typeface="Trebuchet MS"/>
                <a:ea typeface="Trebuchet MS"/>
                <a:cs typeface="Trebuchet MS"/>
                <a:sym typeface="Trebuchet MS"/>
              </a:rPr>
              <a:t> – Collected from private land along the Saco River in Saco, Maine.</a:t>
            </a:r>
          </a:p>
          <a:p>
            <a:pPr marL="1143000" marR="0" lvl="2" indent="-228600" algn="l" rtl="0">
              <a:spcBef>
                <a:spcPts val="1000"/>
              </a:spcBef>
              <a:spcAft>
                <a:spcPts val="0"/>
              </a:spcAft>
              <a:buClr>
                <a:schemeClr val="accent1"/>
              </a:buClr>
              <a:buSzPct val="80000"/>
              <a:buFont typeface="Noto Sans Symbols"/>
              <a:buChar char="●"/>
            </a:pPr>
            <a:r>
              <a:rPr lang="en-US" sz="1600" b="0" i="0" u="none" strike="noStrike" cap="none">
                <a:solidFill>
                  <a:srgbClr val="3F3F3F"/>
                </a:solidFill>
                <a:latin typeface="Trebuchet MS"/>
                <a:ea typeface="Trebuchet MS"/>
                <a:cs typeface="Trebuchet MS"/>
                <a:sym typeface="Trebuchet MS"/>
              </a:rPr>
              <a:t>Soil cores with intact stems (n=1) were collected and transported back to UNE for transplantation into pots.</a:t>
            </a:r>
          </a:p>
          <a:p>
            <a:pPr marL="342900" marR="0" lvl="0" indent="-342900" algn="l" rtl="0">
              <a:spcBef>
                <a:spcPts val="1000"/>
              </a:spcBef>
              <a:spcAft>
                <a:spcPts val="0"/>
              </a:spcAft>
              <a:buClr>
                <a:schemeClr val="accent1"/>
              </a:buClr>
              <a:buSzPct val="79999"/>
              <a:buFont typeface="Noto Sans Symbols"/>
              <a:buNone/>
            </a:pPr>
            <a:endParaRPr sz="1800" b="0" i="0" u="none" strike="noStrike" cap="none">
              <a:solidFill>
                <a:srgbClr val="3F3F3F"/>
              </a:solidFill>
              <a:latin typeface="Trebuchet MS"/>
              <a:ea typeface="Trebuchet MS"/>
              <a:cs typeface="Trebuchet MS"/>
              <a:sym typeface="Trebuchet MS"/>
            </a:endParaRPr>
          </a:p>
          <a:p>
            <a:pPr marL="457200" marR="0" lvl="1" indent="0" algn="l" rtl="0">
              <a:spcBef>
                <a:spcPts val="1000"/>
              </a:spcBef>
              <a:spcAft>
                <a:spcPts val="0"/>
              </a:spcAft>
              <a:buClr>
                <a:schemeClr val="accent1"/>
              </a:buClr>
              <a:buSzPct val="25000"/>
              <a:buFont typeface="Noto Sans Symbols"/>
              <a:buNone/>
            </a:pPr>
            <a:endParaRPr sz="1600" b="0" i="0" u="none" strike="noStrike" cap="none">
              <a:solidFill>
                <a:srgbClr val="3F3F3F"/>
              </a:solidFill>
              <a:latin typeface="Trebuchet MS"/>
              <a:ea typeface="Trebuchet MS"/>
              <a:cs typeface="Trebuchet MS"/>
              <a:sym typeface="Trebuchet MS"/>
            </a:endParaRPr>
          </a:p>
        </p:txBody>
      </p:sp>
      <p:pic>
        <p:nvPicPr>
          <p:cNvPr id="192" name="Shape 192"/>
          <p:cNvPicPr preferRelativeResize="0"/>
          <p:nvPr/>
        </p:nvPicPr>
        <p:blipFill rotWithShape="1">
          <a:blip r:embed="rId3">
            <a:alphaModFix/>
          </a:blip>
          <a:srcRect/>
          <a:stretch/>
        </p:blipFill>
        <p:spPr>
          <a:xfrm rot="5400000">
            <a:off x="6197553" y="1117647"/>
            <a:ext cx="6858000" cy="4622707"/>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77333" y="609600"/>
            <a:ext cx="8596668" cy="13208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Trebuchet MS"/>
              <a:buNone/>
            </a:pPr>
            <a:r>
              <a:rPr lang="en-US" sz="3600" b="0" i="0" u="none" strike="noStrike" cap="none">
                <a:solidFill>
                  <a:schemeClr val="accent1"/>
                </a:solidFill>
                <a:latin typeface="Trebuchet MS"/>
                <a:ea typeface="Trebuchet MS"/>
                <a:cs typeface="Trebuchet MS"/>
                <a:sym typeface="Trebuchet MS"/>
              </a:rPr>
              <a:t>Mesocosm Design</a:t>
            </a:r>
          </a:p>
        </p:txBody>
      </p:sp>
      <p:pic>
        <p:nvPicPr>
          <p:cNvPr id="198" name="Shape 198"/>
          <p:cNvPicPr preferRelativeResize="0">
            <a:picLocks noGrp="1"/>
          </p:cNvPicPr>
          <p:nvPr>
            <p:ph type="body" idx="1"/>
          </p:nvPr>
        </p:nvPicPr>
        <p:blipFill rotWithShape="1">
          <a:blip r:embed="rId3">
            <a:alphaModFix/>
          </a:blip>
          <a:srcRect/>
          <a:stretch/>
        </p:blipFill>
        <p:spPr>
          <a:xfrm>
            <a:off x="7582953" y="1518062"/>
            <a:ext cx="4319798" cy="3823349"/>
          </a:xfrm>
          <a:prstGeom prst="rect">
            <a:avLst/>
          </a:prstGeom>
          <a:noFill/>
          <a:ln>
            <a:noFill/>
          </a:ln>
        </p:spPr>
      </p:pic>
      <p:sp>
        <p:nvSpPr>
          <p:cNvPr id="199" name="Shape 199"/>
          <p:cNvSpPr txBox="1">
            <a:spLocks noGrp="1"/>
          </p:cNvSpPr>
          <p:nvPr>
            <p:ph type="body" idx="2"/>
          </p:nvPr>
        </p:nvSpPr>
        <p:spPr>
          <a:xfrm>
            <a:off x="677333" y="1542025"/>
            <a:ext cx="6990401" cy="495203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Plants were placed in pots at three levels of competition (Controls: </a:t>
            </a:r>
            <a:r>
              <a:rPr lang="en-US" sz="1800" b="0" i="1" u="none" strike="noStrike" cap="none">
                <a:solidFill>
                  <a:srgbClr val="3F3F3F"/>
                </a:solidFill>
                <a:latin typeface="Trebuchet MS"/>
                <a:ea typeface="Trebuchet MS"/>
                <a:cs typeface="Trebuchet MS"/>
                <a:sym typeface="Trebuchet MS"/>
              </a:rPr>
              <a:t>Spartina</a:t>
            </a:r>
            <a:r>
              <a:rPr lang="en-US" sz="1800" b="0" i="0" u="none" strike="noStrike" cap="none">
                <a:solidFill>
                  <a:srgbClr val="3F3F3F"/>
                </a:solidFill>
                <a:latin typeface="Trebuchet MS"/>
                <a:ea typeface="Trebuchet MS"/>
                <a:cs typeface="Trebuchet MS"/>
                <a:sym typeface="Trebuchet MS"/>
              </a:rPr>
              <a:t>, </a:t>
            </a:r>
            <a:r>
              <a:rPr lang="en-US" sz="1800" b="0" i="1" u="none" strike="noStrike" cap="none">
                <a:solidFill>
                  <a:srgbClr val="3F3F3F"/>
                </a:solidFill>
                <a:latin typeface="Trebuchet MS"/>
                <a:ea typeface="Trebuchet MS"/>
                <a:cs typeface="Trebuchet MS"/>
                <a:sym typeface="Trebuchet MS"/>
              </a:rPr>
              <a:t>Phragmites</a:t>
            </a:r>
            <a:r>
              <a:rPr lang="en-US" sz="1800" b="0" i="0" u="none" strike="noStrike" cap="none">
                <a:solidFill>
                  <a:srgbClr val="3F3F3F"/>
                </a:solidFill>
                <a:latin typeface="Trebuchet MS"/>
                <a:ea typeface="Trebuchet MS"/>
                <a:cs typeface="Trebuchet MS"/>
                <a:sym typeface="Trebuchet MS"/>
              </a:rPr>
              <a:t>, Competition: </a:t>
            </a:r>
            <a:r>
              <a:rPr lang="en-US" sz="1800" b="0" i="1" u="none" strike="noStrike" cap="none">
                <a:solidFill>
                  <a:srgbClr val="3F3F3F"/>
                </a:solidFill>
                <a:latin typeface="Trebuchet MS"/>
                <a:ea typeface="Trebuchet MS"/>
                <a:cs typeface="Trebuchet MS"/>
                <a:sym typeface="Trebuchet MS"/>
              </a:rPr>
              <a:t>Spartina x Phragmites)</a:t>
            </a: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Pots were placed in bins filled with half strength seawater (salinity ~18ppt).</a:t>
            </a:r>
          </a:p>
          <a:p>
            <a:pPr marL="742950" marR="0" lvl="2" indent="-349250" algn="l" rtl="0">
              <a:spcBef>
                <a:spcPts val="1000"/>
              </a:spcBef>
              <a:spcAft>
                <a:spcPts val="0"/>
              </a:spcAft>
              <a:buClr>
                <a:schemeClr val="accent1"/>
              </a:buClr>
              <a:buSzPct val="80000"/>
              <a:buFont typeface="Noto Sans Symbols"/>
              <a:buChar char="●"/>
            </a:pPr>
            <a:r>
              <a:rPr lang="en-US" sz="1400" b="0" i="0" u="none" strike="noStrike" cap="none">
                <a:solidFill>
                  <a:srgbClr val="3F3F3F"/>
                </a:solidFill>
                <a:latin typeface="Trebuchet MS"/>
                <a:ea typeface="Trebuchet MS"/>
                <a:cs typeface="Trebuchet MS"/>
                <a:sym typeface="Trebuchet MS"/>
              </a:rPr>
              <a:t>Water volume in bins was kept constant to assure stable salinity levels.</a:t>
            </a: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Nutrients were applied to pots at 3 levels: none (water only), low (30 g N/m</a:t>
            </a:r>
            <a:r>
              <a:rPr lang="en-US" sz="1800" b="0" i="0" u="none" strike="noStrike" cap="none" baseline="30000">
                <a:solidFill>
                  <a:srgbClr val="3F3F3F"/>
                </a:solidFill>
                <a:latin typeface="Trebuchet MS"/>
                <a:ea typeface="Trebuchet MS"/>
                <a:cs typeface="Trebuchet MS"/>
                <a:sym typeface="Trebuchet MS"/>
              </a:rPr>
              <a:t>2</a:t>
            </a:r>
            <a:r>
              <a:rPr lang="en-US" sz="1800" b="0" i="0" u="none" strike="noStrike" cap="none">
                <a:solidFill>
                  <a:srgbClr val="3F3F3F"/>
                </a:solidFill>
                <a:latin typeface="Trebuchet MS"/>
                <a:ea typeface="Trebuchet MS"/>
                <a:cs typeface="Trebuchet MS"/>
                <a:sym typeface="Trebuchet MS"/>
              </a:rPr>
              <a:t>/yr), and high (120 g N/m</a:t>
            </a:r>
            <a:r>
              <a:rPr lang="en-US" sz="1800" b="0" i="0" u="none" strike="noStrike" cap="none" baseline="30000">
                <a:solidFill>
                  <a:srgbClr val="3F3F3F"/>
                </a:solidFill>
                <a:latin typeface="Trebuchet MS"/>
                <a:ea typeface="Trebuchet MS"/>
                <a:cs typeface="Trebuchet MS"/>
                <a:sym typeface="Trebuchet MS"/>
              </a:rPr>
              <a:t>2</a:t>
            </a:r>
            <a:r>
              <a:rPr lang="en-US" sz="1800" b="0" i="0" u="none" strike="noStrike" cap="none">
                <a:solidFill>
                  <a:srgbClr val="3F3F3F"/>
                </a:solidFill>
                <a:latin typeface="Trebuchet MS"/>
                <a:ea typeface="Trebuchet MS"/>
                <a:cs typeface="Trebuchet MS"/>
                <a:sym typeface="Trebuchet MS"/>
              </a:rPr>
              <a:t>/yr).</a:t>
            </a:r>
          </a:p>
          <a:p>
            <a:pPr marL="342900" marR="0" lvl="0" indent="-342900" algn="l" rtl="0">
              <a:spcBef>
                <a:spcPts val="1000"/>
              </a:spcBef>
              <a:spcAft>
                <a:spcPts val="0"/>
              </a:spcAft>
              <a:buClr>
                <a:schemeClr val="accent1"/>
              </a:buClr>
              <a:buSzPct val="79999"/>
              <a:buFont typeface="Noto Sans Symbols"/>
              <a:buChar char="●"/>
            </a:pPr>
            <a:r>
              <a:rPr lang="en-US" sz="1800" b="0" i="0" u="none" strike="noStrike" cap="none">
                <a:solidFill>
                  <a:srgbClr val="3F3F3F"/>
                </a:solidFill>
                <a:latin typeface="Trebuchet MS"/>
                <a:ea typeface="Trebuchet MS"/>
                <a:cs typeface="Trebuchet MS"/>
                <a:sym typeface="Trebuchet MS"/>
              </a:rPr>
              <a:t>Greenhouses were built around each bin to simulate increased temperatures, either fully enclosed or open on one side (control).</a:t>
            </a:r>
          </a:p>
          <a:p>
            <a:pPr marL="742950" marR="0" lvl="1" indent="-285750" algn="l" rtl="0">
              <a:spcBef>
                <a:spcPts val="1000"/>
              </a:spcBef>
              <a:spcAft>
                <a:spcPts val="0"/>
              </a:spcAft>
              <a:buClr>
                <a:schemeClr val="accent1"/>
              </a:buClr>
              <a:buSzPct val="80000"/>
              <a:buFont typeface="Noto Sans Symbols"/>
              <a:buChar char="●"/>
            </a:pPr>
            <a:r>
              <a:rPr lang="en-US" sz="1600" b="0" i="0" u="none" strike="noStrike" cap="none">
                <a:solidFill>
                  <a:srgbClr val="3F3F3F"/>
                </a:solidFill>
                <a:latin typeface="Trebuchet MS"/>
                <a:ea typeface="Trebuchet MS"/>
                <a:cs typeface="Trebuchet MS"/>
                <a:sym typeface="Trebuchet MS"/>
              </a:rPr>
              <a:t>Temperature and light data loggers were used to monitor these variables over the course of the study.</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p:cNvPicPr preferRelativeResize="0"/>
          <p:nvPr/>
        </p:nvPicPr>
        <p:blipFill rotWithShape="1">
          <a:blip r:embed="rId3">
            <a:alphaModFix/>
          </a:blip>
          <a:srcRect/>
          <a:stretch/>
        </p:blipFill>
        <p:spPr>
          <a:xfrm rot="5400000">
            <a:off x="3483729" y="1499870"/>
            <a:ext cx="6858406" cy="3857854"/>
          </a:xfrm>
          <a:prstGeom prst="rect">
            <a:avLst/>
          </a:prstGeom>
          <a:noFill/>
          <a:ln>
            <a:noFill/>
          </a:ln>
        </p:spPr>
      </p:pic>
      <p:pic>
        <p:nvPicPr>
          <p:cNvPr id="205" name="Shape 205"/>
          <p:cNvPicPr preferRelativeResize="0"/>
          <p:nvPr/>
        </p:nvPicPr>
        <p:blipFill rotWithShape="1">
          <a:blip r:embed="rId4">
            <a:alphaModFix/>
          </a:blip>
          <a:srcRect/>
          <a:stretch/>
        </p:blipFill>
        <p:spPr>
          <a:xfrm rot="5400000">
            <a:off x="-799962" y="1493338"/>
            <a:ext cx="6866766" cy="386255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1191</Words>
  <Application>Microsoft Office PowerPoint</Application>
  <PresentationFormat>Widescreen</PresentationFormat>
  <Paragraphs>106</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Noto Sans Symbols</vt:lpstr>
      <vt:lpstr>Trebuchet MS</vt:lpstr>
      <vt:lpstr>Facet</vt:lpstr>
      <vt:lpstr>Spartina alterniflora and Phragmites australis:  Effects of Nutrients, Temperature, and Competition in Mesocosms</vt:lpstr>
      <vt:lpstr>Meet The Plants: Spartina alterniflora</vt:lpstr>
      <vt:lpstr>The Problem – Phragmites australis</vt:lpstr>
      <vt:lpstr>Background – Phragmites australis</vt:lpstr>
      <vt:lpstr>Phragmites in New England Marshes</vt:lpstr>
      <vt:lpstr>Questions</vt:lpstr>
      <vt:lpstr>Methods</vt:lpstr>
      <vt:lpstr>Mesocosm Design</vt:lpstr>
      <vt:lpstr>PowerPoint Presentation</vt:lpstr>
      <vt:lpstr>PowerPoint Presentation</vt:lpstr>
      <vt:lpstr>     No Nutrients      Low Nutrients        High Nutrients</vt:lpstr>
      <vt:lpstr>Methods – Data Collection/Analysis</vt:lpstr>
      <vt:lpstr>PowerPoint Presentation</vt:lpstr>
      <vt:lpstr>Phragmites – End of Season (October)</vt:lpstr>
      <vt:lpstr>Conclusions &amp; What’s Next?</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Spartina alterniflora and Phragmites australis:  Effects of Nutrients, Temperature, and Competition in Mesocosms</dc:title>
  <dc:creator>Watts, Sarah</dc:creator>
  <cp:lastModifiedBy>Watts, Sarah</cp:lastModifiedBy>
  <cp:revision>2</cp:revision>
  <dcterms:modified xsi:type="dcterms:W3CDTF">2016-03-30T16:03:08Z</dcterms:modified>
</cp:coreProperties>
</file>